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2" r:id="rId2"/>
    <p:sldId id="256" r:id="rId3"/>
    <p:sldId id="257" r:id="rId4"/>
    <p:sldId id="258" r:id="rId5"/>
    <p:sldId id="259" r:id="rId6"/>
    <p:sldId id="260" r:id="rId7"/>
    <p:sldId id="261" r:id="rId8"/>
    <p:sldId id="262" r:id="rId9"/>
    <p:sldId id="281" r:id="rId10"/>
    <p:sldId id="264" r:id="rId11"/>
    <p:sldId id="265" r:id="rId12"/>
    <p:sldId id="266" r:id="rId13"/>
    <p:sldId id="267" r:id="rId14"/>
    <p:sldId id="268" r:id="rId15"/>
    <p:sldId id="270" r:id="rId16"/>
    <p:sldId id="273" r:id="rId17"/>
    <p:sldId id="274" r:id="rId18"/>
    <p:sldId id="275" r:id="rId19"/>
    <p:sldId id="276" r:id="rId20"/>
    <p:sldId id="277" r:id="rId21"/>
    <p:sldId id="278" r:id="rId22"/>
    <p:sldId id="279" r:id="rId23"/>
    <p:sldId id="280" r:id="rId24"/>
  </p:sldIdLst>
  <p:sldSz cx="18288000" cy="10287000"/>
  <p:notesSz cx="6858000" cy="9144000"/>
  <p:embeddedFontLst>
    <p:embeddedFont>
      <p:font typeface="Canva Student Font" panose="020B0604020202020204" charset="0"/>
      <p:regular r:id="rId26"/>
    </p:embeddedFont>
    <p:embeddedFont>
      <p:font typeface="DM Sans" pitchFamily="2" charset="0"/>
      <p:regular r:id="rId27"/>
      <p:bold r:id="rId28"/>
      <p:italic r:id="rId29"/>
      <p:boldItalic r:id="rId30"/>
    </p:embeddedFont>
    <p:embeddedFont>
      <p:font typeface="DM Sans Bold" charset="0"/>
      <p:regular r:id="rId31"/>
      <p:bold r:id="rId32"/>
    </p:embeddedFont>
    <p:embeddedFont>
      <p:font typeface="DM Sans Italics" panose="020B0604020202020204" charset="0"/>
      <p:regular r:id="rId33"/>
    </p:embeddedFont>
    <p:embeddedFont>
      <p:font typeface="Permanent Marker"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775" autoAdjust="0"/>
  </p:normalViewPr>
  <p:slideViewPr>
    <p:cSldViewPr>
      <p:cViewPr varScale="1">
        <p:scale>
          <a:sx n="58" d="100"/>
          <a:sy n="58"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31233-6629-43F6-B350-F44FA8E49593}"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4172D-79D1-4595-8A07-F7B3968BC3EB}" type="slidenum">
              <a:rPr lang="en-US" smtClean="0"/>
              <a:t>‹#›</a:t>
            </a:fld>
            <a:endParaRPr lang="en-US"/>
          </a:p>
        </p:txBody>
      </p:sp>
    </p:spTree>
    <p:extLst>
      <p:ext uri="{BB962C8B-B14F-4D97-AF65-F5344CB8AC3E}">
        <p14:creationId xmlns:p14="http://schemas.microsoft.com/office/powerpoint/2010/main" val="392367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1</a:t>
            </a:fld>
            <a:endParaRPr lang="en-US"/>
          </a:p>
        </p:txBody>
      </p:sp>
    </p:spTree>
    <p:extLst>
      <p:ext uri="{BB962C8B-B14F-4D97-AF65-F5344CB8AC3E}">
        <p14:creationId xmlns:p14="http://schemas.microsoft.com/office/powerpoint/2010/main" val="96490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Before I got to where I am today, I was in your shoes. Want to know what I did? Talk about classes you took in high school, organizations you were a part of, jobs you had, volunteering you did, etc.</a:t>
            </a:r>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11</a:t>
            </a:fld>
            <a:endParaRPr lang="en-US"/>
          </a:p>
        </p:txBody>
      </p:sp>
    </p:spTree>
    <p:extLst>
      <p:ext uri="{BB962C8B-B14F-4D97-AF65-F5344CB8AC3E}">
        <p14:creationId xmlns:p14="http://schemas.microsoft.com/office/powerpoint/2010/main" val="293613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And along the way (</a:t>
            </a:r>
            <a:r>
              <a:rPr lang="en-US" sz="1800" b="1" i="0" dirty="0">
                <a:effectLst/>
                <a:latin typeface="Calibri" panose="020F0502020204030204" pitchFamily="34" charset="0"/>
              </a:rPr>
              <a:t>share your specific story here</a:t>
            </a:r>
            <a:r>
              <a:rPr lang="en-US" sz="1800" b="0" i="0" dirty="0">
                <a:effectLst/>
                <a:latin typeface="Calibri" panose="020F0502020204030204" pitchFamily="34" charset="0"/>
              </a:rPr>
              <a:t>), I decided I wanted, not to just be an Accountant, but I wanted to be a licensed professional. To show I'm among the top in my field. So I became a Certified Public Accountant. This means I took some extra hours of school, passed a 4-part exam and met the licensure requirements in my state to become a CPA. Just like Doctors and Lawyers have to work a little extra hard, so do CPAs. And just like for Doctors and Lawyers, becoming a CPA means more money too.</a:t>
            </a:r>
          </a:p>
        </p:txBody>
      </p:sp>
      <p:sp>
        <p:nvSpPr>
          <p:cNvPr id="4" name="Slide Number Placeholder 3"/>
          <p:cNvSpPr>
            <a:spLocks noGrp="1"/>
          </p:cNvSpPr>
          <p:nvPr>
            <p:ph type="sldNum" sz="quarter" idx="5"/>
          </p:nvPr>
        </p:nvSpPr>
        <p:spPr/>
        <p:txBody>
          <a:bodyPr/>
          <a:lstStyle/>
          <a:p>
            <a:fld id="{8FD4172D-79D1-4595-8A07-F7B3968BC3EB}" type="slidenum">
              <a:rPr lang="en-US" smtClean="0"/>
              <a:t>12</a:t>
            </a:fld>
            <a:endParaRPr lang="en-US"/>
          </a:p>
        </p:txBody>
      </p:sp>
    </p:spTree>
    <p:extLst>
      <p:ext uri="{BB962C8B-B14F-4D97-AF65-F5344CB8AC3E}">
        <p14:creationId xmlns:p14="http://schemas.microsoft.com/office/powerpoint/2010/main" val="58007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None/>
            </a:pPr>
            <a:r>
              <a:rPr lang="en-US" sz="1800" b="0" i="0" dirty="0">
                <a:effectLst/>
                <a:latin typeface="Calibri" panose="020F0502020204030204" pitchFamily="34" charset="0"/>
              </a:rPr>
              <a:t>So, could accounting be right for you? Do you have what it takes to become a CPA? </a:t>
            </a:r>
          </a:p>
          <a:p>
            <a:pPr rtl="0" fontAlgn="ctr">
              <a:spcBef>
                <a:spcPts val="0"/>
              </a:spcBef>
              <a:spcAft>
                <a:spcPts val="0"/>
              </a:spcAft>
              <a:buFont typeface="+mj-lt"/>
              <a:buNone/>
            </a:pPr>
            <a:endParaRPr lang="en-US" sz="1800" b="0" i="0" dirty="0">
              <a:solidFill>
                <a:srgbClr val="000000"/>
              </a:solidFill>
              <a:effectLst/>
              <a:latin typeface="Calibri" panose="020F0502020204030204" pitchFamily="34" charset="0"/>
            </a:endParaRPr>
          </a:p>
          <a:p>
            <a:pPr rtl="0" fontAlgn="ctr">
              <a:spcBef>
                <a:spcPts val="0"/>
              </a:spcBef>
              <a:spcAft>
                <a:spcPts val="0"/>
              </a:spcAft>
              <a:buFont typeface="+mj-lt"/>
              <a:buNone/>
            </a:pPr>
            <a:r>
              <a:rPr lang="en-US" sz="1800" dirty="0">
                <a:solidFill>
                  <a:srgbClr val="000000"/>
                </a:solidFill>
                <a:effectLst/>
                <a:latin typeface="Calibri" panose="020F0502020204030204" pitchFamily="34" charset="0"/>
              </a:rPr>
              <a:t>Make this part interactive and ask the students to raise their hand for each question they relate to. If this sounds like you, explore accounting!</a:t>
            </a:r>
          </a:p>
          <a:p>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13</a:t>
            </a:fld>
            <a:endParaRPr lang="en-US"/>
          </a:p>
        </p:txBody>
      </p:sp>
    </p:spTree>
    <p:extLst>
      <p:ext uri="{BB962C8B-B14F-4D97-AF65-F5344CB8AC3E}">
        <p14:creationId xmlns:p14="http://schemas.microsoft.com/office/powerpoint/2010/main" val="16202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I mentioned some things I did when I was in your shoes. Here's a checklist of some things </a:t>
            </a:r>
            <a:r>
              <a:rPr lang="en-US" sz="1800" b="1" i="0" dirty="0">
                <a:effectLst/>
                <a:latin typeface="Calibri" panose="020F0502020204030204" pitchFamily="34" charset="0"/>
              </a:rPr>
              <a:t>you</a:t>
            </a:r>
            <a:r>
              <a:rPr lang="en-US" sz="1800" b="0" i="0" dirty="0">
                <a:effectLst/>
                <a:latin typeface="Calibri" panose="020F0502020204030204" pitchFamily="34" charset="0"/>
              </a:rPr>
              <a:t> can do to start exploring accounting: take an accounting class if available, join a business club or organization, discuss accounting with a career counselor and ask the adults in your life if they know an accountant you can shadow for a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When you get to College, continue those accounting classes, join an accounting specific club, and eventually start looking for accounting internships. You can even get involved with your local state CPA society &lt;promote your local state CPA society here&gt;. When I went to college, I… (talk about organizations you were a part of, internships you had, etc.).</a:t>
            </a:r>
          </a:p>
          <a:p>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14</a:t>
            </a:fld>
            <a:endParaRPr lang="en-US"/>
          </a:p>
        </p:txBody>
      </p:sp>
    </p:spTree>
    <p:extLst>
      <p:ext uri="{BB962C8B-B14F-4D97-AF65-F5344CB8AC3E}">
        <p14:creationId xmlns:p14="http://schemas.microsoft.com/office/powerpoint/2010/main" val="109328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Share these resources if students are interested in learning more about the accounting profession, or just financial aid in general.</a:t>
            </a:r>
          </a:p>
          <a:p>
            <a:endParaRPr lang="en-US" sz="1800" b="1" dirty="0"/>
          </a:p>
          <a:p>
            <a:r>
              <a:rPr lang="en-US" sz="1800" b="1" dirty="0"/>
              <a:t>MNCPA Scholars Program -- </a:t>
            </a:r>
            <a:r>
              <a:rPr lang="en-US" sz="1800" b="0" dirty="0"/>
              <a:t>https://www.mncpa.org/becoming-a-cpa/student-resources/scholars-program/scholars/</a:t>
            </a:r>
          </a:p>
          <a:p>
            <a:r>
              <a:rPr lang="en-US" sz="1800" b="0" dirty="0"/>
              <a:t>This is a year-long mentor program for minority high school students interested in the CPA profession. Contact the MNCPA to learn more.</a:t>
            </a:r>
          </a:p>
          <a:p>
            <a:endParaRPr lang="en-US" sz="1800" b="0" dirty="0"/>
          </a:p>
          <a:p>
            <a:r>
              <a:rPr lang="en-US" sz="1800" b="1" dirty="0"/>
              <a:t>MNCPA Become a CPA -- </a:t>
            </a:r>
            <a:r>
              <a:rPr lang="en-US" sz="1800" b="0" dirty="0"/>
              <a:t>https://www.mncpa.org/becoming-a-cpa/</a:t>
            </a:r>
          </a:p>
          <a:p>
            <a:r>
              <a:rPr lang="en-US" sz="1800" b="0" dirty="0"/>
              <a:t>Learn more about the CPA certification process and access more student resources, like scholarship listings.</a:t>
            </a:r>
          </a:p>
        </p:txBody>
      </p:sp>
      <p:sp>
        <p:nvSpPr>
          <p:cNvPr id="4" name="Slide Number Placeholder 3"/>
          <p:cNvSpPr>
            <a:spLocks noGrp="1"/>
          </p:cNvSpPr>
          <p:nvPr>
            <p:ph type="sldNum" sz="quarter" idx="5"/>
          </p:nvPr>
        </p:nvSpPr>
        <p:spPr/>
        <p:txBody>
          <a:bodyPr/>
          <a:lstStyle/>
          <a:p>
            <a:fld id="{8FD4172D-79D1-4595-8A07-F7B3968BC3EB}" type="slidenum">
              <a:rPr lang="en-US" smtClean="0"/>
              <a:t>15</a:t>
            </a:fld>
            <a:endParaRPr lang="en-US"/>
          </a:p>
        </p:txBody>
      </p:sp>
    </p:spTree>
    <p:extLst>
      <p:ext uri="{BB962C8B-B14F-4D97-AF65-F5344CB8AC3E}">
        <p14:creationId xmlns:p14="http://schemas.microsoft.com/office/powerpoint/2010/main" val="380107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have some fun with a quick “Would You Rather” game. Have students shout out their answers.</a:t>
            </a:r>
          </a:p>
        </p:txBody>
      </p:sp>
      <p:sp>
        <p:nvSpPr>
          <p:cNvPr id="4" name="Slide Number Placeholder 3"/>
          <p:cNvSpPr>
            <a:spLocks noGrp="1"/>
          </p:cNvSpPr>
          <p:nvPr>
            <p:ph type="sldNum" sz="quarter" idx="5"/>
          </p:nvPr>
        </p:nvSpPr>
        <p:spPr/>
        <p:txBody>
          <a:bodyPr/>
          <a:lstStyle/>
          <a:p>
            <a:fld id="{8FD4172D-79D1-4595-8A07-F7B3968BC3EB}" type="slidenum">
              <a:rPr lang="en-US" smtClean="0"/>
              <a:t>16</a:t>
            </a:fld>
            <a:endParaRPr lang="en-US"/>
          </a:p>
        </p:txBody>
      </p:sp>
    </p:spTree>
    <p:extLst>
      <p:ext uri="{BB962C8B-B14F-4D97-AF65-F5344CB8AC3E}">
        <p14:creationId xmlns:p14="http://schemas.microsoft.com/office/powerpoint/2010/main" val="137809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your preference, in accounting there is something for everyone!</a:t>
            </a:r>
          </a:p>
        </p:txBody>
      </p:sp>
      <p:sp>
        <p:nvSpPr>
          <p:cNvPr id="4" name="Slide Number Placeholder 3"/>
          <p:cNvSpPr>
            <a:spLocks noGrp="1"/>
          </p:cNvSpPr>
          <p:nvPr>
            <p:ph type="sldNum" sz="quarter" idx="5"/>
          </p:nvPr>
        </p:nvSpPr>
        <p:spPr/>
        <p:txBody>
          <a:bodyPr/>
          <a:lstStyle/>
          <a:p>
            <a:fld id="{8FD4172D-79D1-4595-8A07-F7B3968BC3EB}" type="slidenum">
              <a:rPr lang="en-US" smtClean="0"/>
              <a:t>22</a:t>
            </a:fld>
            <a:endParaRPr lang="en-US"/>
          </a:p>
        </p:txBody>
      </p:sp>
    </p:spTree>
    <p:extLst>
      <p:ext uri="{BB962C8B-B14F-4D97-AF65-F5344CB8AC3E}">
        <p14:creationId xmlns:p14="http://schemas.microsoft.com/office/powerpoint/2010/main" val="4041587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23</a:t>
            </a:fld>
            <a:endParaRPr lang="en-US"/>
          </a:p>
        </p:txBody>
      </p:sp>
    </p:spTree>
    <p:extLst>
      <p:ext uri="{BB962C8B-B14F-4D97-AF65-F5344CB8AC3E}">
        <p14:creationId xmlns:p14="http://schemas.microsoft.com/office/powerpoint/2010/main" val="258863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think about their dream job: company name, job title, responsibilities, etc. </a:t>
            </a:r>
            <a:r>
              <a:rPr lang="en-US" b="1" dirty="0"/>
              <a:t>Call on a few to share with the class.</a:t>
            </a:r>
          </a:p>
        </p:txBody>
      </p:sp>
      <p:sp>
        <p:nvSpPr>
          <p:cNvPr id="4" name="Slide Number Placeholder 3"/>
          <p:cNvSpPr>
            <a:spLocks noGrp="1"/>
          </p:cNvSpPr>
          <p:nvPr>
            <p:ph type="sldNum" sz="quarter" idx="5"/>
          </p:nvPr>
        </p:nvSpPr>
        <p:spPr/>
        <p:txBody>
          <a:bodyPr/>
          <a:lstStyle/>
          <a:p>
            <a:fld id="{8FD4172D-79D1-4595-8A07-F7B3968BC3EB}" type="slidenum">
              <a:rPr lang="en-US" smtClean="0"/>
              <a:t>3</a:t>
            </a:fld>
            <a:endParaRPr lang="en-US"/>
          </a:p>
        </p:txBody>
      </p:sp>
    </p:spTree>
    <p:extLst>
      <p:ext uri="{BB962C8B-B14F-4D97-AF65-F5344CB8AC3E}">
        <p14:creationId xmlns:p14="http://schemas.microsoft.com/office/powerpoint/2010/main" val="7130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What if I told you that what </a:t>
            </a:r>
            <a:r>
              <a:rPr lang="en-US" sz="1800" b="1" dirty="0">
                <a:effectLst/>
                <a:latin typeface="Calibri" panose="020F0502020204030204" pitchFamily="34" charset="0"/>
              </a:rPr>
              <a:t>I</a:t>
            </a:r>
            <a:r>
              <a:rPr lang="en-US" sz="1800" dirty="0">
                <a:effectLst/>
                <a:latin typeface="Calibri" panose="020F0502020204030204" pitchFamily="34" charset="0"/>
              </a:rPr>
              <a:t> do allows me to work with any of those jobs you just mentioned? Can you think of something that all these things have in common?</a:t>
            </a:r>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4</a:t>
            </a:fld>
            <a:endParaRPr lang="en-US"/>
          </a:p>
        </p:txBody>
      </p:sp>
    </p:spTree>
    <p:extLst>
      <p:ext uri="{BB962C8B-B14F-4D97-AF65-F5344CB8AC3E}">
        <p14:creationId xmlns:p14="http://schemas.microsoft.com/office/powerpoint/2010/main" val="218504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Money is what all of these have in common, right? And who manages the money? People called Accountants.</a:t>
            </a:r>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5</a:t>
            </a:fld>
            <a:endParaRPr lang="en-US"/>
          </a:p>
        </p:txBody>
      </p:sp>
    </p:spTree>
    <p:extLst>
      <p:ext uri="{BB962C8B-B14F-4D97-AF65-F5344CB8AC3E}">
        <p14:creationId xmlns:p14="http://schemas.microsoft.com/office/powerpoint/2010/main" val="126388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when you get money - either from a job, an allowance, or as a gift?</a:t>
            </a:r>
          </a:p>
          <a:p>
            <a:pPr marL="228600" indent="-228600">
              <a:buAutoNum type="arabicPeriod"/>
            </a:pPr>
            <a:r>
              <a:rPr lang="en-US" dirty="0"/>
              <a:t>Call on people.</a:t>
            </a:r>
          </a:p>
          <a:p>
            <a:pPr marL="228600" indent="-228600">
              <a:buAutoNum type="arabicPeriod"/>
            </a:pPr>
            <a:r>
              <a:rPr lang="en-US" dirty="0"/>
              <a:t>Some of you might save your money, some m</a:t>
            </a:r>
            <a:r>
              <a:rPr lang="en-US" sz="1800" dirty="0">
                <a:effectLst/>
                <a:latin typeface="Calibri" panose="020F0502020204030204" pitchFamily="34" charset="0"/>
              </a:rPr>
              <a:t>ight want to buy something new. Everyone uses money differently. Many adults and businesses also need help with money. Accountants help manage their money and make sure their business can be successful.</a:t>
            </a:r>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6</a:t>
            </a:fld>
            <a:endParaRPr lang="en-US"/>
          </a:p>
        </p:txBody>
      </p:sp>
    </p:spTree>
    <p:extLst>
      <p:ext uri="{BB962C8B-B14F-4D97-AF65-F5344CB8AC3E}">
        <p14:creationId xmlns:p14="http://schemas.microsoft.com/office/powerpoint/2010/main" val="388043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Oxford Dictionary defines an accountant as: a person whose job is to keep, inspect, and analyze financial accounts.</a:t>
            </a:r>
          </a:p>
        </p:txBody>
      </p:sp>
      <p:sp>
        <p:nvSpPr>
          <p:cNvPr id="4" name="Slide Number Placeholder 3"/>
          <p:cNvSpPr>
            <a:spLocks noGrp="1"/>
          </p:cNvSpPr>
          <p:nvPr>
            <p:ph type="sldNum" sz="quarter" idx="5"/>
          </p:nvPr>
        </p:nvSpPr>
        <p:spPr/>
        <p:txBody>
          <a:bodyPr/>
          <a:lstStyle/>
          <a:p>
            <a:fld id="{8FD4172D-79D1-4595-8A07-F7B3968BC3EB}" type="slidenum">
              <a:rPr lang="en-US" smtClean="0"/>
              <a:t>7</a:t>
            </a:fld>
            <a:endParaRPr lang="en-US"/>
          </a:p>
        </p:txBody>
      </p:sp>
    </p:spTree>
    <p:extLst>
      <p:ext uri="{BB962C8B-B14F-4D97-AF65-F5344CB8AC3E}">
        <p14:creationId xmlns:p14="http://schemas.microsoft.com/office/powerpoint/2010/main" val="164838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an accountant </a:t>
            </a:r>
            <a:r>
              <a:rPr lang="en-US" b="1" dirty="0"/>
              <a:t>is</a:t>
            </a:r>
            <a:r>
              <a:rPr lang="en-US" b="0" dirty="0"/>
              <a:t>… what do accountants </a:t>
            </a:r>
            <a:r>
              <a:rPr lang="en-US" b="1" dirty="0"/>
              <a:t>do</a:t>
            </a:r>
            <a:r>
              <a:rPr lang="en-US" b="0" dirty="0"/>
              <a:t>?</a:t>
            </a:r>
          </a:p>
          <a:p>
            <a:pPr rtl="0" fontAlgn="ctr">
              <a:spcBef>
                <a:spcPts val="0"/>
              </a:spcBef>
              <a:spcAft>
                <a:spcPts val="0"/>
              </a:spcAft>
              <a:buFont typeface="+mj-lt"/>
              <a:buNone/>
            </a:pPr>
            <a:endParaRPr lang="en-US" b="0" dirty="0"/>
          </a:p>
          <a:p>
            <a:pPr marL="342900" indent="-342900" rtl="0" fontAlgn="ctr">
              <a:spcBef>
                <a:spcPts val="0"/>
              </a:spcBef>
              <a:spcAft>
                <a:spcPts val="0"/>
              </a:spcAft>
              <a:buFont typeface="+mj-lt"/>
              <a:buAutoNum type="arabicPeriod"/>
            </a:pPr>
            <a:r>
              <a:rPr lang="en-US" sz="1800" b="1" i="0" dirty="0">
                <a:effectLst/>
                <a:latin typeface="Calibri" panose="020F0502020204030204" pitchFamily="34" charset="0"/>
              </a:rPr>
              <a:t>Accountants are Money Organizers. </a:t>
            </a:r>
            <a:r>
              <a:rPr lang="en-US" sz="1800" b="0" i="0" dirty="0">
                <a:effectLst/>
                <a:latin typeface="Calibri" panose="020F0502020204030204" pitchFamily="34" charset="0"/>
              </a:rPr>
              <a:t>Just like you might use a calendar to keep track of homework, or a locker to organize your stuff, accountants organize financial information. They know how much money a person or business makes and spends to ultimately determine whether a business is making or losing money.</a:t>
            </a:r>
          </a:p>
          <a:p>
            <a:pPr marL="342900" indent="-342900" rtl="0" fontAlgn="ctr">
              <a:spcBef>
                <a:spcPts val="0"/>
              </a:spcBef>
              <a:spcAft>
                <a:spcPts val="0"/>
              </a:spcAft>
              <a:buFont typeface="+mj-lt"/>
              <a:buAutoNum type="arabicPeriod"/>
            </a:pPr>
            <a:r>
              <a:rPr lang="en-US" sz="1800" b="1" i="0" dirty="0">
                <a:effectLst/>
                <a:latin typeface="Calibri" panose="020F0502020204030204" pitchFamily="34" charset="0"/>
              </a:rPr>
              <a:t>Accountants are Problem Solvers. </a:t>
            </a:r>
            <a:r>
              <a:rPr lang="en-US" sz="1800" b="0" i="0" dirty="0">
                <a:effectLst/>
                <a:latin typeface="Calibri" panose="020F0502020204030204" pitchFamily="34" charset="0"/>
              </a:rPr>
              <a:t>They are like detectives who use numbers to find and fix money-related issues! Like in the event money is missing, they can detect suspicious transactions and look for irregularities. And they help individuals and businesses make big financial decisions, like saving for college or buying a new store.</a:t>
            </a:r>
          </a:p>
          <a:p>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8</a:t>
            </a:fld>
            <a:endParaRPr lang="en-US"/>
          </a:p>
        </p:txBody>
      </p:sp>
    </p:spTree>
    <p:extLst>
      <p:ext uri="{BB962C8B-B14F-4D97-AF65-F5344CB8AC3E}">
        <p14:creationId xmlns:p14="http://schemas.microsoft.com/office/powerpoint/2010/main" val="212800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Personalize this slide with information about your current job and replace the person icon with </a:t>
            </a:r>
            <a:r>
              <a:rPr lang="en-US" sz="1200" dirty="0">
                <a:effectLst/>
                <a:latin typeface="Calibri" panose="020F0502020204030204" pitchFamily="34" charset="0"/>
              </a:rPr>
              <a:t>a fun picture of yourself.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172D-79D1-4595-8A07-F7B3968BC3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330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Personalize this slide with things you are passionate about, or things that being a CPA has afforded you the lifestyle to be able to do. Replace the person icon with </a:t>
            </a:r>
            <a:r>
              <a:rPr lang="en-US" sz="1000" dirty="0">
                <a:effectLst/>
                <a:latin typeface="Calibri" panose="020F0502020204030204" pitchFamily="34" charset="0"/>
              </a:rPr>
              <a:t>a fun picture of yourself!</a:t>
            </a:r>
            <a:endParaRPr lang="en-US" dirty="0"/>
          </a:p>
        </p:txBody>
      </p:sp>
      <p:sp>
        <p:nvSpPr>
          <p:cNvPr id="4" name="Slide Number Placeholder 3"/>
          <p:cNvSpPr>
            <a:spLocks noGrp="1"/>
          </p:cNvSpPr>
          <p:nvPr>
            <p:ph type="sldNum" sz="quarter" idx="5"/>
          </p:nvPr>
        </p:nvSpPr>
        <p:spPr/>
        <p:txBody>
          <a:bodyPr/>
          <a:lstStyle/>
          <a:p>
            <a:fld id="{8FD4172D-79D1-4595-8A07-F7B3968BC3EB}" type="slidenum">
              <a:rPr lang="en-US" smtClean="0"/>
              <a:t>10</a:t>
            </a:fld>
            <a:endParaRPr lang="en-US"/>
          </a:p>
        </p:txBody>
      </p:sp>
    </p:spTree>
    <p:extLst>
      <p:ext uri="{BB962C8B-B14F-4D97-AF65-F5344CB8AC3E}">
        <p14:creationId xmlns:p14="http://schemas.microsoft.com/office/powerpoint/2010/main" val="13072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69.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80.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84.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88.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72.svg"/><Relationship Id="rId7" Type="http://schemas.openxmlformats.org/officeDocument/2006/relationships/image" Target="../media/image92.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63.svg"/></Relationships>
</file>

<file path=ppt/slides/_rels/slide23.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99.png"/><Relationship Id="rId3" Type="http://schemas.openxmlformats.org/officeDocument/2006/relationships/image" Target="../media/image93.png"/><Relationship Id="rId7" Type="http://schemas.openxmlformats.org/officeDocument/2006/relationships/image" Target="../media/image95.png"/><Relationship Id="rId12"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98.svg"/><Relationship Id="rId4" Type="http://schemas.openxmlformats.org/officeDocument/2006/relationships/image" Target="../media/image94.svg"/><Relationship Id="rId9" Type="http://schemas.openxmlformats.org/officeDocument/2006/relationships/image" Target="../media/image97.png"/><Relationship Id="rId14" Type="http://schemas.openxmlformats.org/officeDocument/2006/relationships/image" Target="../media/image100.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CD8917-F599-2A5F-498C-999692129CA9}"/>
              </a:ext>
            </a:extLst>
          </p:cNvPr>
          <p:cNvSpPr/>
          <p:nvPr/>
        </p:nvSpPr>
        <p:spPr>
          <a:xfrm>
            <a:off x="0" y="0"/>
            <a:ext cx="18288000" cy="10287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83A45C-DF46-6AA5-051A-BA710A1950B0}"/>
              </a:ext>
            </a:extLst>
          </p:cNvPr>
          <p:cNvSpPr txBox="1"/>
          <p:nvPr/>
        </p:nvSpPr>
        <p:spPr>
          <a:xfrm>
            <a:off x="685799" y="0"/>
            <a:ext cx="16840201" cy="8494633"/>
          </a:xfrm>
          <a:prstGeom prst="rect">
            <a:avLst/>
          </a:prstGeom>
          <a:noFill/>
        </p:spPr>
        <p:txBody>
          <a:bodyPr wrap="square" rtlCol="0">
            <a:spAutoFit/>
          </a:bodyPr>
          <a:lstStyle/>
          <a:p>
            <a:endParaRPr lang="en-US" dirty="0"/>
          </a:p>
          <a:p>
            <a:endParaRPr lang="en-US" dirty="0"/>
          </a:p>
          <a:p>
            <a:r>
              <a:rPr lang="en-US" sz="8200" b="1" dirty="0">
                <a:solidFill>
                  <a:schemeClr val="bg1"/>
                </a:solidFill>
              </a:rPr>
              <a:t>Note for presenters:</a:t>
            </a:r>
            <a:endParaRPr lang="en-US" dirty="0">
              <a:solidFill>
                <a:schemeClr val="bg1"/>
              </a:solidFill>
            </a:endParaRPr>
          </a:p>
          <a:p>
            <a:endParaRPr lang="en-US" sz="3200" dirty="0">
              <a:solidFill>
                <a:schemeClr val="bg1"/>
              </a:solidFill>
            </a:endParaRPr>
          </a:p>
          <a:p>
            <a:r>
              <a:rPr lang="en-US" sz="3200" dirty="0">
                <a:solidFill>
                  <a:schemeClr val="bg1"/>
                </a:solidFill>
              </a:rPr>
              <a:t>This presentation is designed as an aid to help you share your career journey with students. </a:t>
            </a:r>
            <a:br>
              <a:rPr lang="en-US" sz="3200" dirty="0">
                <a:solidFill>
                  <a:schemeClr val="bg1"/>
                </a:solidFill>
              </a:rPr>
            </a:br>
            <a:r>
              <a:rPr lang="en-US" sz="3200" dirty="0">
                <a:solidFill>
                  <a:schemeClr val="bg1"/>
                </a:solidFill>
              </a:rPr>
              <a:t>Please remember to keep the presentation conversational and get to know your audience!</a:t>
            </a:r>
          </a:p>
          <a:p>
            <a:endParaRPr lang="en-US" sz="3200" dirty="0">
              <a:solidFill>
                <a:schemeClr val="bg1"/>
              </a:solidFill>
            </a:endParaRPr>
          </a:p>
          <a:p>
            <a:r>
              <a:rPr lang="en-US" sz="4400" b="1" dirty="0">
                <a:solidFill>
                  <a:schemeClr val="bg1"/>
                </a:solidFill>
              </a:rPr>
              <a:t>Personalize your presentation by:</a:t>
            </a:r>
          </a:p>
          <a:p>
            <a:endParaRPr lang="en-US" sz="3200" dirty="0">
              <a:solidFill>
                <a:schemeClr val="bg1"/>
              </a:solidFill>
            </a:endParaRPr>
          </a:p>
          <a:p>
            <a:pPr marL="514350" indent="-514350">
              <a:buAutoNum type="arabicPeriod"/>
            </a:pPr>
            <a:r>
              <a:rPr lang="en-US" sz="3200" dirty="0">
                <a:solidFill>
                  <a:schemeClr val="bg1"/>
                </a:solidFill>
              </a:rPr>
              <a:t>Updating slides 9-11 with your personal information and fun pictures prior to the presentation.</a:t>
            </a:r>
          </a:p>
          <a:p>
            <a:endParaRPr lang="en-US" sz="3200" dirty="0">
              <a:solidFill>
                <a:schemeClr val="bg1"/>
              </a:solidFill>
            </a:endParaRPr>
          </a:p>
          <a:p>
            <a:pPr marL="514350" indent="-514350">
              <a:buFont typeface="+mj-lt"/>
              <a:buAutoNum type="arabicPeriod" startAt="2"/>
            </a:pPr>
            <a:r>
              <a:rPr lang="en-US" sz="3200" dirty="0">
                <a:solidFill>
                  <a:schemeClr val="bg1"/>
                </a:solidFill>
              </a:rPr>
              <a:t>Making your time with the students fun by sharing your journey in a way they can understand. Remember these students have little to no experience in accounting. </a:t>
            </a:r>
          </a:p>
          <a:p>
            <a:pPr marL="514350" indent="-514350">
              <a:buFont typeface="+mj-lt"/>
              <a:buAutoNum type="arabicPeriod" startAt="2"/>
            </a:pPr>
            <a:endParaRPr lang="en-US" sz="3200" dirty="0">
              <a:solidFill>
                <a:schemeClr val="bg1"/>
              </a:solidFill>
            </a:endParaRPr>
          </a:p>
          <a:p>
            <a:pPr marL="514350" indent="-514350">
              <a:buFont typeface="+mj-lt"/>
              <a:buAutoNum type="arabicPeriod" startAt="2"/>
            </a:pPr>
            <a:r>
              <a:rPr lang="en-US" sz="3200" dirty="0">
                <a:solidFill>
                  <a:schemeClr val="bg1"/>
                </a:solidFill>
              </a:rPr>
              <a:t>Reviewing the Notes section of the slides for presenter tips and opportunities to engage the students.</a:t>
            </a:r>
          </a:p>
        </p:txBody>
      </p:sp>
    </p:spTree>
    <p:extLst>
      <p:ext uri="{BB962C8B-B14F-4D97-AF65-F5344CB8AC3E}">
        <p14:creationId xmlns:p14="http://schemas.microsoft.com/office/powerpoint/2010/main" val="131971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sp>
        <p:nvSpPr>
          <p:cNvPr id="2" name="Freeform 2"/>
          <p:cNvSpPr/>
          <p:nvPr/>
        </p:nvSpPr>
        <p:spPr>
          <a:xfrm rot="466097">
            <a:off x="6158130" y="431523"/>
            <a:ext cx="4660574" cy="4711977"/>
          </a:xfrm>
          <a:custGeom>
            <a:avLst/>
            <a:gdLst/>
            <a:ahLst/>
            <a:cxnLst/>
            <a:rect l="l" t="t" r="r" b="b"/>
            <a:pathLst>
              <a:path w="4660574" h="4711977">
                <a:moveTo>
                  <a:pt x="0" y="0"/>
                </a:moveTo>
                <a:lnTo>
                  <a:pt x="4660574" y="0"/>
                </a:lnTo>
                <a:lnTo>
                  <a:pt x="4660574" y="4711977"/>
                </a:lnTo>
                <a:lnTo>
                  <a:pt x="0" y="47119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02858" y="4792513"/>
            <a:ext cx="4457668" cy="4465787"/>
          </a:xfrm>
          <a:custGeom>
            <a:avLst/>
            <a:gdLst/>
            <a:ahLst/>
            <a:cxnLst/>
            <a:rect l="l" t="t" r="r" b="b"/>
            <a:pathLst>
              <a:path w="4457668" h="4465787">
                <a:moveTo>
                  <a:pt x="0" y="0"/>
                </a:moveTo>
                <a:lnTo>
                  <a:pt x="4457668" y="0"/>
                </a:lnTo>
                <a:lnTo>
                  <a:pt x="4457668" y="4465787"/>
                </a:lnTo>
                <a:lnTo>
                  <a:pt x="0" y="44657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11848427" y="2701786"/>
            <a:ext cx="5270165" cy="1491819"/>
          </a:xfrm>
          <a:prstGeom prst="rect">
            <a:avLst/>
          </a:prstGeom>
        </p:spPr>
        <p:txBody>
          <a:bodyPr lIns="0" tIns="0" rIns="0" bIns="0" rtlCol="0" anchor="t">
            <a:spAutoFit/>
          </a:bodyPr>
          <a:lstStyle/>
          <a:p>
            <a:pPr algn="l">
              <a:lnSpc>
                <a:spcPts val="5880"/>
              </a:lnSpc>
            </a:pPr>
            <a:r>
              <a:rPr lang="en-US" sz="4900" dirty="0">
                <a:solidFill>
                  <a:srgbClr val="FFFFFF"/>
                </a:solidFill>
                <a:latin typeface="Permanent Marker"/>
                <a:ea typeface="Permanent Marker"/>
                <a:cs typeface="Permanent Marker"/>
                <a:sym typeface="Permanent Marker"/>
              </a:rPr>
              <a:t>This has allowed me to...</a:t>
            </a:r>
          </a:p>
        </p:txBody>
      </p:sp>
      <p:sp>
        <p:nvSpPr>
          <p:cNvPr id="7" name="TextBox 7"/>
          <p:cNvSpPr txBox="1"/>
          <p:nvPr/>
        </p:nvSpPr>
        <p:spPr>
          <a:xfrm>
            <a:off x="11848426" y="4399150"/>
            <a:ext cx="5254707" cy="3411190"/>
          </a:xfrm>
          <a:prstGeom prst="rect">
            <a:avLst/>
          </a:prstGeom>
        </p:spPr>
        <p:txBody>
          <a:bodyPr wrap="square" lIns="0" tIns="0" rIns="0" bIns="0" rtlCol="0" anchor="t">
            <a:spAutoFit/>
          </a:bodyPr>
          <a:lstStyle/>
          <a:p>
            <a:pPr marL="582928" lvl="1" indent="-291464" algn="l">
              <a:lnSpc>
                <a:spcPts val="3779"/>
              </a:lnSpc>
              <a:buFont typeface="Arial"/>
              <a:buChar char="•"/>
            </a:pPr>
            <a:r>
              <a:rPr lang="en-US" sz="3200" dirty="0">
                <a:solidFill>
                  <a:srgbClr val="FFFFFF"/>
                </a:solidFill>
                <a:latin typeface="DM Sans"/>
                <a:ea typeface="DM Sans"/>
                <a:cs typeface="DM Sans"/>
                <a:sym typeface="DM Sans"/>
              </a:rPr>
              <a:t>Share something you’re involved in that you’re passionate about</a:t>
            </a:r>
            <a:br>
              <a:rPr lang="en-US" sz="3200" dirty="0">
                <a:solidFill>
                  <a:srgbClr val="FFFFFF"/>
                </a:solidFill>
                <a:latin typeface="DM Sans"/>
                <a:ea typeface="DM Sans"/>
                <a:cs typeface="DM Sans"/>
                <a:sym typeface="DM Sans"/>
              </a:rPr>
            </a:br>
            <a:endParaRPr lang="en-US" sz="3200" dirty="0">
              <a:solidFill>
                <a:srgbClr val="FFFFFF"/>
              </a:solidFill>
              <a:latin typeface="DM Sans"/>
              <a:ea typeface="DM Sans"/>
              <a:cs typeface="DM Sans"/>
              <a:sym typeface="DM Sans"/>
            </a:endParaRPr>
          </a:p>
          <a:p>
            <a:pPr marL="582928" lvl="1" indent="-291464" algn="l">
              <a:lnSpc>
                <a:spcPts val="3779"/>
              </a:lnSpc>
              <a:buFont typeface="Arial"/>
              <a:buChar char="•"/>
            </a:pPr>
            <a:r>
              <a:rPr lang="en-US" sz="3200" dirty="0">
                <a:solidFill>
                  <a:srgbClr val="FFFFFF"/>
                </a:solidFill>
                <a:latin typeface="DM Sans"/>
                <a:ea typeface="DM Sans"/>
                <a:cs typeface="DM Sans"/>
                <a:sym typeface="DM Sans"/>
              </a:rPr>
              <a:t>Share things that being a CPA has afforded you the ability to do</a:t>
            </a:r>
          </a:p>
        </p:txBody>
      </p:sp>
      <p:sp>
        <p:nvSpPr>
          <p:cNvPr id="10" name="Rectangle 9">
            <a:extLst>
              <a:ext uri="{FF2B5EF4-FFF2-40B4-BE49-F238E27FC236}">
                <a16:creationId xmlns:a16="http://schemas.microsoft.com/office/drawing/2014/main" id="{A5E1760A-B48D-7E5E-A2F6-9369C10D0CBE}"/>
              </a:ext>
            </a:extLst>
          </p:cNvPr>
          <p:cNvSpPr/>
          <p:nvPr/>
        </p:nvSpPr>
        <p:spPr>
          <a:xfrm rot="21173947">
            <a:off x="2316373" y="2501982"/>
            <a:ext cx="6547104" cy="6547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rson with idea with solid fill">
            <a:extLst>
              <a:ext uri="{FF2B5EF4-FFF2-40B4-BE49-F238E27FC236}">
                <a16:creationId xmlns:a16="http://schemas.microsoft.com/office/drawing/2014/main" id="{8B3B681E-6D93-E276-1A95-416B00949F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180855">
            <a:off x="2247442" y="2766628"/>
            <a:ext cx="6628722" cy="66287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Freeform 2"/>
          <p:cNvSpPr/>
          <p:nvPr/>
        </p:nvSpPr>
        <p:spPr>
          <a:xfrm>
            <a:off x="251960" y="55563"/>
            <a:ext cx="7963465" cy="9977006"/>
          </a:xfrm>
          <a:custGeom>
            <a:avLst/>
            <a:gdLst/>
            <a:ahLst/>
            <a:cxnLst/>
            <a:rect l="l" t="t" r="r" b="b"/>
            <a:pathLst>
              <a:path w="7963465" h="9977006">
                <a:moveTo>
                  <a:pt x="0" y="0"/>
                </a:moveTo>
                <a:lnTo>
                  <a:pt x="7963465" y="0"/>
                </a:lnTo>
                <a:lnTo>
                  <a:pt x="7963465" y="9977007"/>
                </a:lnTo>
                <a:lnTo>
                  <a:pt x="0" y="9977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a:grpSpLocks noChangeAspect="1"/>
          </p:cNvGrpSpPr>
          <p:nvPr/>
        </p:nvGrpSpPr>
        <p:grpSpPr>
          <a:xfrm rot="-404511">
            <a:off x="1444124" y="3708033"/>
            <a:ext cx="5958467" cy="4389404"/>
            <a:chOff x="0" y="0"/>
            <a:chExt cx="19050000" cy="14033500"/>
          </a:xfrm>
        </p:grpSpPr>
        <p:sp>
          <p:nvSpPr>
            <p:cNvPr id="4" name="Freeform 4"/>
            <p:cNvSpPr/>
            <p:nvPr/>
          </p:nvSpPr>
          <p:spPr>
            <a:xfrm>
              <a:off x="1169582" y="1014439"/>
              <a:ext cx="16710835" cy="12004622"/>
            </a:xfrm>
            <a:custGeom>
              <a:avLst/>
              <a:gdLst/>
              <a:ahLst/>
              <a:cxnLst/>
              <a:rect l="l" t="t" r="r" b="b"/>
              <a:pathLst>
                <a:path w="16710835" h="12004622">
                  <a:moveTo>
                    <a:pt x="0" y="0"/>
                  </a:moveTo>
                  <a:lnTo>
                    <a:pt x="16710835" y="0"/>
                  </a:lnTo>
                  <a:lnTo>
                    <a:pt x="16710835" y="12004622"/>
                  </a:lnTo>
                  <a:lnTo>
                    <a:pt x="0" y="12004622"/>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0" y="0"/>
              <a:ext cx="19050000" cy="14033500"/>
            </a:xfrm>
            <a:custGeom>
              <a:avLst/>
              <a:gdLst/>
              <a:ahLst/>
              <a:cxnLst/>
              <a:rect l="l" t="t" r="r" b="b"/>
              <a:pathLst>
                <a:path w="19050000" h="14033500">
                  <a:moveTo>
                    <a:pt x="0" y="0"/>
                  </a:moveTo>
                  <a:lnTo>
                    <a:pt x="19050000" y="0"/>
                  </a:lnTo>
                  <a:lnTo>
                    <a:pt x="19050000" y="14033500"/>
                  </a:lnTo>
                  <a:lnTo>
                    <a:pt x="0" y="1403350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6" name="TextBox 6"/>
          <p:cNvSpPr txBox="1"/>
          <p:nvPr/>
        </p:nvSpPr>
        <p:spPr>
          <a:xfrm>
            <a:off x="7639639" y="942599"/>
            <a:ext cx="9619661" cy="2282126"/>
          </a:xfrm>
          <a:prstGeom prst="rect">
            <a:avLst/>
          </a:prstGeom>
        </p:spPr>
        <p:txBody>
          <a:bodyPr lIns="0" tIns="0" rIns="0" bIns="0" rtlCol="0" anchor="t">
            <a:spAutoFit/>
          </a:bodyPr>
          <a:lstStyle/>
          <a:p>
            <a:pPr algn="l">
              <a:lnSpc>
                <a:spcPts val="9138"/>
              </a:lnSpc>
            </a:pPr>
            <a:r>
              <a:rPr lang="en-US" sz="6527">
                <a:solidFill>
                  <a:srgbClr val="3A5DAE"/>
                </a:solidFill>
                <a:latin typeface="Permanent Marker"/>
                <a:ea typeface="Permanent Marker"/>
                <a:cs typeface="Permanent Marker"/>
                <a:sym typeface="Permanent Marker"/>
              </a:rPr>
              <a:t>But before this I was in your shoes.</a:t>
            </a:r>
          </a:p>
        </p:txBody>
      </p:sp>
      <p:sp>
        <p:nvSpPr>
          <p:cNvPr id="7" name="TextBox 7"/>
          <p:cNvSpPr txBox="1"/>
          <p:nvPr/>
        </p:nvSpPr>
        <p:spPr>
          <a:xfrm>
            <a:off x="9144000" y="3652046"/>
            <a:ext cx="5232202" cy="855346"/>
          </a:xfrm>
          <a:prstGeom prst="rect">
            <a:avLst/>
          </a:prstGeom>
        </p:spPr>
        <p:txBody>
          <a:bodyPr lIns="0" tIns="0" rIns="0" bIns="0" rtlCol="0" anchor="t">
            <a:spAutoFit/>
          </a:bodyPr>
          <a:lstStyle/>
          <a:p>
            <a:pPr algn="ctr">
              <a:lnSpc>
                <a:spcPts val="6929"/>
              </a:lnSpc>
            </a:pPr>
            <a:r>
              <a:rPr lang="en-US" sz="4949">
                <a:solidFill>
                  <a:srgbClr val="3A5DAE"/>
                </a:solidFill>
                <a:latin typeface="Canva Student Font"/>
                <a:ea typeface="Canva Student Font"/>
                <a:cs typeface="Canva Student Font"/>
                <a:sym typeface="Canva Student Font"/>
              </a:rPr>
              <a:t>Want to know what I did?</a:t>
            </a:r>
          </a:p>
        </p:txBody>
      </p:sp>
      <p:sp>
        <p:nvSpPr>
          <p:cNvPr id="8" name="TextBox 8"/>
          <p:cNvSpPr txBox="1"/>
          <p:nvPr/>
        </p:nvSpPr>
        <p:spPr>
          <a:xfrm>
            <a:off x="8709578" y="4967867"/>
            <a:ext cx="8968822" cy="2789610"/>
          </a:xfrm>
          <a:prstGeom prst="rect">
            <a:avLst/>
          </a:prstGeom>
        </p:spPr>
        <p:txBody>
          <a:bodyPr wrap="square" lIns="0" tIns="0" rIns="0" bIns="0" rtlCol="0" anchor="t">
            <a:spAutoFit/>
          </a:bodyPr>
          <a:lstStyle/>
          <a:p>
            <a:pPr marL="852801" lvl="1" indent="-426400" algn="l">
              <a:lnSpc>
                <a:spcPts val="5529"/>
              </a:lnSpc>
              <a:buFont typeface="Arial"/>
              <a:buChar char="•"/>
            </a:pPr>
            <a:r>
              <a:rPr lang="en-US" sz="3949" dirty="0">
                <a:solidFill>
                  <a:srgbClr val="3A5DAE"/>
                </a:solidFill>
                <a:latin typeface="DM Sans"/>
                <a:ea typeface="DM Sans"/>
                <a:cs typeface="DM Sans"/>
                <a:sym typeface="DM Sans"/>
              </a:rPr>
              <a:t>Share classes you took</a:t>
            </a:r>
          </a:p>
          <a:p>
            <a:pPr marL="852801" lvl="1" indent="-426400" algn="l">
              <a:lnSpc>
                <a:spcPts val="5529"/>
              </a:lnSpc>
              <a:buFont typeface="Arial"/>
              <a:buChar char="•"/>
            </a:pPr>
            <a:r>
              <a:rPr lang="en-US" sz="3949" dirty="0">
                <a:solidFill>
                  <a:srgbClr val="3A5DAE"/>
                </a:solidFill>
                <a:latin typeface="DM Sans"/>
                <a:ea typeface="DM Sans"/>
                <a:cs typeface="DM Sans"/>
                <a:sym typeface="DM Sans"/>
              </a:rPr>
              <a:t>Organizations you were a part of</a:t>
            </a:r>
          </a:p>
          <a:p>
            <a:pPr marL="852801" lvl="1" indent="-426400" algn="l">
              <a:lnSpc>
                <a:spcPts val="5529"/>
              </a:lnSpc>
              <a:buFont typeface="Arial"/>
              <a:buChar char="•"/>
            </a:pPr>
            <a:r>
              <a:rPr lang="en-US" sz="3949" dirty="0">
                <a:solidFill>
                  <a:srgbClr val="3A5DAE"/>
                </a:solidFill>
                <a:latin typeface="DM Sans"/>
                <a:ea typeface="DM Sans"/>
                <a:cs typeface="DM Sans"/>
                <a:sym typeface="DM Sans"/>
              </a:rPr>
              <a:t>Jobs you had before graduation</a:t>
            </a:r>
          </a:p>
          <a:p>
            <a:pPr marL="852801" lvl="1" indent="-426400" algn="l">
              <a:lnSpc>
                <a:spcPts val="5529"/>
              </a:lnSpc>
              <a:buFont typeface="Arial"/>
              <a:buChar char="•"/>
            </a:pPr>
            <a:r>
              <a:rPr lang="en-US" sz="3949" dirty="0">
                <a:solidFill>
                  <a:srgbClr val="3A5DAE"/>
                </a:solidFill>
                <a:latin typeface="DM Sans"/>
                <a:ea typeface="DM Sans"/>
                <a:cs typeface="DM Sans"/>
                <a:sym typeface="DM Sans"/>
              </a:rPr>
              <a:t>Volunteering opportunities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13400198" y="573520"/>
            <a:ext cx="5404004" cy="2878860"/>
          </a:xfrm>
          <a:custGeom>
            <a:avLst/>
            <a:gdLst/>
            <a:ahLst/>
            <a:cxnLst/>
            <a:rect l="l" t="t" r="r" b="b"/>
            <a:pathLst>
              <a:path w="5404004" h="2878860">
                <a:moveTo>
                  <a:pt x="0" y="0"/>
                </a:moveTo>
                <a:lnTo>
                  <a:pt x="5404004" y="0"/>
                </a:lnTo>
                <a:lnTo>
                  <a:pt x="5404004" y="2878860"/>
                </a:lnTo>
                <a:lnTo>
                  <a:pt x="0" y="287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651460" y="4833165"/>
            <a:ext cx="3681854" cy="950588"/>
            <a:chOff x="0" y="0"/>
            <a:chExt cx="4909138" cy="1267450"/>
          </a:xfrm>
        </p:grpSpPr>
        <p:sp>
          <p:nvSpPr>
            <p:cNvPr id="4" name="Freeform 4"/>
            <p:cNvSpPr/>
            <p:nvPr/>
          </p:nvSpPr>
          <p:spPr>
            <a:xfrm>
              <a:off x="0" y="0"/>
              <a:ext cx="4909138" cy="1267450"/>
            </a:xfrm>
            <a:custGeom>
              <a:avLst/>
              <a:gdLst/>
              <a:ahLst/>
              <a:cxnLst/>
              <a:rect l="l" t="t" r="r" b="b"/>
              <a:pathLst>
                <a:path w="4909138" h="1267450">
                  <a:moveTo>
                    <a:pt x="0" y="0"/>
                  </a:moveTo>
                  <a:lnTo>
                    <a:pt x="4909138" y="0"/>
                  </a:lnTo>
                  <a:lnTo>
                    <a:pt x="4909138" y="1267450"/>
                  </a:lnTo>
                  <a:lnTo>
                    <a:pt x="0" y="12674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94709" y="132262"/>
              <a:ext cx="4119721" cy="1000125"/>
            </a:xfrm>
            <a:prstGeom prst="rect">
              <a:avLst/>
            </a:prstGeom>
          </p:spPr>
          <p:txBody>
            <a:bodyPr lIns="0" tIns="0" rIns="0" bIns="0" rtlCol="0" anchor="t">
              <a:spAutoFit/>
            </a:bodyPr>
            <a:lstStyle/>
            <a:p>
              <a:pPr algn="ctr">
                <a:lnSpc>
                  <a:spcPts val="6299"/>
                </a:lnSpc>
              </a:pPr>
              <a:r>
                <a:rPr lang="en-US" sz="4500">
                  <a:solidFill>
                    <a:srgbClr val="FFFFFF"/>
                  </a:solidFill>
                  <a:latin typeface="Canva Student Font"/>
                  <a:ea typeface="Canva Student Font"/>
                  <a:cs typeface="Canva Student Font"/>
                  <a:sym typeface="Canva Student Font"/>
                </a:rPr>
                <a:t>Education</a:t>
              </a:r>
            </a:p>
          </p:txBody>
        </p:sp>
      </p:grpSp>
      <p:grpSp>
        <p:nvGrpSpPr>
          <p:cNvPr id="6" name="Group 6"/>
          <p:cNvGrpSpPr/>
          <p:nvPr/>
        </p:nvGrpSpPr>
        <p:grpSpPr>
          <a:xfrm>
            <a:off x="4960122" y="4833165"/>
            <a:ext cx="3681854" cy="950588"/>
            <a:chOff x="0" y="0"/>
            <a:chExt cx="4909138" cy="1267450"/>
          </a:xfrm>
        </p:grpSpPr>
        <p:sp>
          <p:nvSpPr>
            <p:cNvPr id="7" name="Freeform 7"/>
            <p:cNvSpPr/>
            <p:nvPr/>
          </p:nvSpPr>
          <p:spPr>
            <a:xfrm>
              <a:off x="0" y="0"/>
              <a:ext cx="4909138" cy="1267450"/>
            </a:xfrm>
            <a:custGeom>
              <a:avLst/>
              <a:gdLst/>
              <a:ahLst/>
              <a:cxnLst/>
              <a:rect l="l" t="t" r="r" b="b"/>
              <a:pathLst>
                <a:path w="4909138" h="1267450">
                  <a:moveTo>
                    <a:pt x="0" y="0"/>
                  </a:moveTo>
                  <a:lnTo>
                    <a:pt x="4909138" y="0"/>
                  </a:lnTo>
                  <a:lnTo>
                    <a:pt x="4909138" y="1267450"/>
                  </a:lnTo>
                  <a:lnTo>
                    <a:pt x="0" y="12674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394709" y="132262"/>
              <a:ext cx="4119721" cy="1000125"/>
            </a:xfrm>
            <a:prstGeom prst="rect">
              <a:avLst/>
            </a:prstGeom>
          </p:spPr>
          <p:txBody>
            <a:bodyPr lIns="0" tIns="0" rIns="0" bIns="0" rtlCol="0" anchor="t">
              <a:spAutoFit/>
            </a:bodyPr>
            <a:lstStyle/>
            <a:p>
              <a:pPr algn="ctr">
                <a:lnSpc>
                  <a:spcPts val="6299"/>
                </a:lnSpc>
              </a:pPr>
              <a:r>
                <a:rPr lang="en-US" sz="4500">
                  <a:solidFill>
                    <a:srgbClr val="FFFFFF"/>
                  </a:solidFill>
                  <a:latin typeface="Canva Student Font"/>
                  <a:ea typeface="Canva Student Font"/>
                  <a:cs typeface="Canva Student Font"/>
                  <a:sym typeface="Canva Student Font"/>
                </a:rPr>
                <a:t>Experience</a:t>
              </a:r>
            </a:p>
          </p:txBody>
        </p:sp>
      </p:grpSp>
      <p:grpSp>
        <p:nvGrpSpPr>
          <p:cNvPr id="9" name="Group 9"/>
          <p:cNvGrpSpPr/>
          <p:nvPr/>
        </p:nvGrpSpPr>
        <p:grpSpPr>
          <a:xfrm>
            <a:off x="9268784" y="4833165"/>
            <a:ext cx="3681854" cy="950588"/>
            <a:chOff x="0" y="0"/>
            <a:chExt cx="4909138" cy="1267450"/>
          </a:xfrm>
        </p:grpSpPr>
        <p:sp>
          <p:nvSpPr>
            <p:cNvPr id="10" name="Freeform 10"/>
            <p:cNvSpPr/>
            <p:nvPr/>
          </p:nvSpPr>
          <p:spPr>
            <a:xfrm>
              <a:off x="0" y="0"/>
              <a:ext cx="4909138" cy="1267450"/>
            </a:xfrm>
            <a:custGeom>
              <a:avLst/>
              <a:gdLst/>
              <a:ahLst/>
              <a:cxnLst/>
              <a:rect l="l" t="t" r="r" b="b"/>
              <a:pathLst>
                <a:path w="4909138" h="1267450">
                  <a:moveTo>
                    <a:pt x="0" y="0"/>
                  </a:moveTo>
                  <a:lnTo>
                    <a:pt x="4909138" y="0"/>
                  </a:lnTo>
                  <a:lnTo>
                    <a:pt x="4909138" y="1267450"/>
                  </a:lnTo>
                  <a:lnTo>
                    <a:pt x="0" y="12674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TextBox 11"/>
            <p:cNvSpPr txBox="1"/>
            <p:nvPr/>
          </p:nvSpPr>
          <p:spPr>
            <a:xfrm>
              <a:off x="394709" y="132263"/>
              <a:ext cx="4119721" cy="1077217"/>
            </a:xfrm>
            <a:prstGeom prst="rect">
              <a:avLst/>
            </a:prstGeom>
          </p:spPr>
          <p:txBody>
            <a:bodyPr lIns="0" tIns="0" rIns="0" bIns="0" rtlCol="0" anchor="t">
              <a:spAutoFit/>
            </a:bodyPr>
            <a:lstStyle/>
            <a:p>
              <a:pPr algn="ctr">
                <a:lnSpc>
                  <a:spcPts val="6299"/>
                </a:lnSpc>
              </a:pPr>
              <a:r>
                <a:rPr lang="en-US" sz="4500" dirty="0">
                  <a:solidFill>
                    <a:srgbClr val="3A5DAE"/>
                  </a:solidFill>
                  <a:latin typeface="Canva Student Font"/>
                  <a:ea typeface="Canva Student Font"/>
                  <a:cs typeface="Canva Student Font"/>
                  <a:sym typeface="Canva Student Font"/>
                </a:rPr>
                <a:t>Ethics</a:t>
              </a:r>
            </a:p>
          </p:txBody>
        </p:sp>
      </p:grpSp>
      <p:grpSp>
        <p:nvGrpSpPr>
          <p:cNvPr id="12" name="Group 12"/>
          <p:cNvGrpSpPr/>
          <p:nvPr/>
        </p:nvGrpSpPr>
        <p:grpSpPr>
          <a:xfrm>
            <a:off x="13577446" y="4833165"/>
            <a:ext cx="3681854" cy="950588"/>
            <a:chOff x="0" y="0"/>
            <a:chExt cx="4909138" cy="1267450"/>
          </a:xfrm>
        </p:grpSpPr>
        <p:sp>
          <p:nvSpPr>
            <p:cNvPr id="13" name="Freeform 13"/>
            <p:cNvSpPr/>
            <p:nvPr/>
          </p:nvSpPr>
          <p:spPr>
            <a:xfrm>
              <a:off x="0" y="0"/>
              <a:ext cx="4909138" cy="1267450"/>
            </a:xfrm>
            <a:custGeom>
              <a:avLst/>
              <a:gdLst/>
              <a:ahLst/>
              <a:cxnLst/>
              <a:rect l="l" t="t" r="r" b="b"/>
              <a:pathLst>
                <a:path w="4909138" h="1267450">
                  <a:moveTo>
                    <a:pt x="0" y="0"/>
                  </a:moveTo>
                  <a:lnTo>
                    <a:pt x="4909138" y="0"/>
                  </a:lnTo>
                  <a:lnTo>
                    <a:pt x="4909138" y="1267450"/>
                  </a:lnTo>
                  <a:lnTo>
                    <a:pt x="0" y="12674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TextBox 14"/>
            <p:cNvSpPr txBox="1"/>
            <p:nvPr/>
          </p:nvSpPr>
          <p:spPr>
            <a:xfrm>
              <a:off x="394709" y="132262"/>
              <a:ext cx="4119721" cy="1000125"/>
            </a:xfrm>
            <a:prstGeom prst="rect">
              <a:avLst/>
            </a:prstGeom>
          </p:spPr>
          <p:txBody>
            <a:bodyPr lIns="0" tIns="0" rIns="0" bIns="0" rtlCol="0" anchor="t">
              <a:spAutoFit/>
            </a:bodyPr>
            <a:lstStyle/>
            <a:p>
              <a:pPr algn="ctr">
                <a:lnSpc>
                  <a:spcPts val="6299"/>
                </a:lnSpc>
              </a:pPr>
              <a:r>
                <a:rPr lang="en-US" sz="4500">
                  <a:solidFill>
                    <a:srgbClr val="3A5DAE"/>
                  </a:solidFill>
                  <a:latin typeface="Canva Student Font"/>
                  <a:ea typeface="Canva Student Font"/>
                  <a:cs typeface="Canva Student Font"/>
                  <a:sym typeface="Canva Student Font"/>
                </a:rPr>
                <a:t>Exam</a:t>
              </a:r>
            </a:p>
          </p:txBody>
        </p:sp>
      </p:grpSp>
      <p:sp>
        <p:nvSpPr>
          <p:cNvPr id="15" name="Freeform 15"/>
          <p:cNvSpPr/>
          <p:nvPr/>
        </p:nvSpPr>
        <p:spPr>
          <a:xfrm rot="1057085">
            <a:off x="6480391" y="-3677725"/>
            <a:ext cx="7128393" cy="4009721"/>
          </a:xfrm>
          <a:custGeom>
            <a:avLst/>
            <a:gdLst/>
            <a:ahLst/>
            <a:cxnLst/>
            <a:rect l="l" t="t" r="r" b="b"/>
            <a:pathLst>
              <a:path w="7128393" h="4009721">
                <a:moveTo>
                  <a:pt x="0" y="0"/>
                </a:moveTo>
                <a:lnTo>
                  <a:pt x="7128394" y="0"/>
                </a:lnTo>
                <a:lnTo>
                  <a:pt x="7128394" y="4009722"/>
                </a:lnTo>
                <a:lnTo>
                  <a:pt x="0" y="400972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p:cNvSpPr txBox="1"/>
          <p:nvPr/>
        </p:nvSpPr>
        <p:spPr>
          <a:xfrm>
            <a:off x="651460" y="1163955"/>
            <a:ext cx="12548746" cy="1802765"/>
          </a:xfrm>
          <a:prstGeom prst="rect">
            <a:avLst/>
          </a:prstGeom>
        </p:spPr>
        <p:txBody>
          <a:bodyPr lIns="0" tIns="0" rIns="0" bIns="0" rtlCol="0" anchor="t">
            <a:spAutoFit/>
          </a:bodyPr>
          <a:lstStyle/>
          <a:p>
            <a:pPr algn="l">
              <a:lnSpc>
                <a:spcPts val="6500"/>
              </a:lnSpc>
            </a:pPr>
            <a:r>
              <a:rPr lang="en-US" sz="6500">
                <a:solidFill>
                  <a:srgbClr val="3A5DAE"/>
                </a:solidFill>
                <a:latin typeface="Permanent Marker"/>
                <a:ea typeface="Permanent Marker"/>
                <a:cs typeface="Permanent Marker"/>
                <a:sym typeface="Permanent Marker"/>
              </a:rPr>
              <a:t>becoming a </a:t>
            </a:r>
          </a:p>
          <a:p>
            <a:pPr algn="l">
              <a:lnSpc>
                <a:spcPts val="7200"/>
              </a:lnSpc>
            </a:pPr>
            <a:r>
              <a:rPr lang="en-US" sz="7200">
                <a:solidFill>
                  <a:srgbClr val="3A5DAE"/>
                </a:solidFill>
                <a:latin typeface="Permanent Marker"/>
                <a:ea typeface="Permanent Marker"/>
                <a:cs typeface="Permanent Marker"/>
                <a:sym typeface="Permanent Marker"/>
              </a:rPr>
              <a:t>certified public accountant</a:t>
            </a:r>
          </a:p>
        </p:txBody>
      </p:sp>
      <p:sp>
        <p:nvSpPr>
          <p:cNvPr id="17" name="TextBox 17"/>
          <p:cNvSpPr txBox="1"/>
          <p:nvPr/>
        </p:nvSpPr>
        <p:spPr>
          <a:xfrm>
            <a:off x="4407700" y="4506913"/>
            <a:ext cx="478036" cy="1130300"/>
          </a:xfrm>
          <a:prstGeom prst="rect">
            <a:avLst/>
          </a:prstGeom>
        </p:spPr>
        <p:txBody>
          <a:bodyPr lIns="0" tIns="0" rIns="0" bIns="0" rtlCol="0" anchor="t">
            <a:spAutoFit/>
          </a:bodyPr>
          <a:lstStyle/>
          <a:p>
            <a:pPr marL="0" lvl="0" indent="0" algn="ctr">
              <a:lnSpc>
                <a:spcPts val="9100"/>
              </a:lnSpc>
              <a:spcBef>
                <a:spcPct val="0"/>
              </a:spcBef>
            </a:pPr>
            <a:r>
              <a:rPr lang="en-US" sz="6500">
                <a:solidFill>
                  <a:srgbClr val="000000"/>
                </a:solidFill>
                <a:latin typeface="Permanent Marker"/>
                <a:ea typeface="Permanent Marker"/>
                <a:cs typeface="Permanent Marker"/>
                <a:sym typeface="Permanent Marker"/>
              </a:rPr>
              <a:t>+</a:t>
            </a:r>
          </a:p>
        </p:txBody>
      </p:sp>
      <p:sp>
        <p:nvSpPr>
          <p:cNvPr id="18" name="TextBox 18"/>
          <p:cNvSpPr txBox="1"/>
          <p:nvPr/>
        </p:nvSpPr>
        <p:spPr>
          <a:xfrm>
            <a:off x="8718175" y="4506913"/>
            <a:ext cx="478036" cy="1130300"/>
          </a:xfrm>
          <a:prstGeom prst="rect">
            <a:avLst/>
          </a:prstGeom>
        </p:spPr>
        <p:txBody>
          <a:bodyPr lIns="0" tIns="0" rIns="0" bIns="0" rtlCol="0" anchor="t">
            <a:spAutoFit/>
          </a:bodyPr>
          <a:lstStyle/>
          <a:p>
            <a:pPr marL="0" lvl="0" indent="0" algn="ctr">
              <a:lnSpc>
                <a:spcPts val="9100"/>
              </a:lnSpc>
              <a:spcBef>
                <a:spcPct val="0"/>
              </a:spcBef>
            </a:pPr>
            <a:r>
              <a:rPr lang="en-US" sz="6500">
                <a:solidFill>
                  <a:srgbClr val="000000"/>
                </a:solidFill>
                <a:latin typeface="Permanent Marker"/>
                <a:ea typeface="Permanent Marker"/>
                <a:cs typeface="Permanent Marker"/>
                <a:sym typeface="Permanent Marker"/>
              </a:rPr>
              <a:t>+</a:t>
            </a:r>
          </a:p>
        </p:txBody>
      </p:sp>
      <p:sp>
        <p:nvSpPr>
          <p:cNvPr id="19" name="TextBox 19"/>
          <p:cNvSpPr txBox="1"/>
          <p:nvPr/>
        </p:nvSpPr>
        <p:spPr>
          <a:xfrm>
            <a:off x="13026838" y="4653452"/>
            <a:ext cx="478036" cy="1130300"/>
          </a:xfrm>
          <a:prstGeom prst="rect">
            <a:avLst/>
          </a:prstGeom>
        </p:spPr>
        <p:txBody>
          <a:bodyPr lIns="0" tIns="0" rIns="0" bIns="0" rtlCol="0" anchor="t">
            <a:spAutoFit/>
          </a:bodyPr>
          <a:lstStyle/>
          <a:p>
            <a:pPr marL="0" lvl="0" indent="0" algn="ctr">
              <a:lnSpc>
                <a:spcPts val="9100"/>
              </a:lnSpc>
              <a:spcBef>
                <a:spcPct val="0"/>
              </a:spcBef>
            </a:pPr>
            <a:r>
              <a:rPr lang="en-US" sz="6500">
                <a:solidFill>
                  <a:srgbClr val="000000"/>
                </a:solidFill>
                <a:latin typeface="Permanent Marker"/>
                <a:ea typeface="Permanent Marker"/>
                <a:cs typeface="Permanent Marker"/>
                <a:sym typeface="Permanent Marker"/>
              </a:rPr>
              <a:t>+</a:t>
            </a:r>
          </a:p>
        </p:txBody>
      </p:sp>
      <p:sp>
        <p:nvSpPr>
          <p:cNvPr id="20" name="TextBox 20"/>
          <p:cNvSpPr txBox="1"/>
          <p:nvPr/>
        </p:nvSpPr>
        <p:spPr>
          <a:xfrm>
            <a:off x="4952771" y="6049192"/>
            <a:ext cx="1087986" cy="2540811"/>
          </a:xfrm>
          <a:prstGeom prst="rect">
            <a:avLst/>
          </a:prstGeom>
        </p:spPr>
        <p:txBody>
          <a:bodyPr lIns="0" tIns="0" rIns="0" bIns="0" rtlCol="0" anchor="t">
            <a:spAutoFit/>
          </a:bodyPr>
          <a:lstStyle/>
          <a:p>
            <a:pPr marL="0" lvl="0" indent="0" algn="ctr">
              <a:lnSpc>
                <a:spcPts val="20431"/>
              </a:lnSpc>
              <a:spcBef>
                <a:spcPct val="0"/>
              </a:spcBef>
            </a:pPr>
            <a:r>
              <a:rPr lang="en-US" sz="14593">
                <a:solidFill>
                  <a:srgbClr val="000000"/>
                </a:solidFill>
                <a:latin typeface="Permanent Marker"/>
                <a:ea typeface="Permanent Marker"/>
                <a:cs typeface="Permanent Marker"/>
                <a:sym typeface="Permanent Marker"/>
              </a:rPr>
              <a:t>=</a:t>
            </a:r>
          </a:p>
        </p:txBody>
      </p:sp>
      <p:sp>
        <p:nvSpPr>
          <p:cNvPr id="22" name="TextBox 22"/>
          <p:cNvSpPr txBox="1"/>
          <p:nvPr/>
        </p:nvSpPr>
        <p:spPr>
          <a:xfrm>
            <a:off x="7489885" y="6049192"/>
            <a:ext cx="3619826" cy="2540811"/>
          </a:xfrm>
          <a:prstGeom prst="rect">
            <a:avLst/>
          </a:prstGeom>
        </p:spPr>
        <p:txBody>
          <a:bodyPr lIns="0" tIns="0" rIns="0" bIns="0" rtlCol="0" anchor="t">
            <a:spAutoFit/>
          </a:bodyPr>
          <a:lstStyle/>
          <a:p>
            <a:pPr marL="0" lvl="0" indent="0" algn="ctr">
              <a:lnSpc>
                <a:spcPts val="20431"/>
              </a:lnSpc>
              <a:spcBef>
                <a:spcPct val="0"/>
              </a:spcBef>
            </a:pPr>
            <a:r>
              <a:rPr lang="en-US" sz="14593">
                <a:solidFill>
                  <a:srgbClr val="000000"/>
                </a:solidFill>
                <a:latin typeface="Permanent Marker"/>
                <a:ea typeface="Permanent Marker"/>
                <a:cs typeface="Permanent Marker"/>
                <a:sym typeface="Permanent Marker"/>
              </a:rPr>
              <a:t>CPA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56736"/>
            <a:ext cx="7171031" cy="919813"/>
            <a:chOff x="0" y="0"/>
            <a:chExt cx="9561374" cy="1226417"/>
          </a:xfrm>
        </p:grpSpPr>
        <p:sp>
          <p:nvSpPr>
            <p:cNvPr id="3" name="AutoShape 3"/>
            <p:cNvSpPr/>
            <p:nvPr/>
          </p:nvSpPr>
          <p:spPr>
            <a:xfrm>
              <a:off x="0" y="0"/>
              <a:ext cx="9561374" cy="1226417"/>
            </a:xfrm>
            <a:prstGeom prst="rect">
              <a:avLst/>
            </a:prstGeom>
            <a:solidFill>
              <a:srgbClr val="FFFFFF"/>
            </a:solidFill>
          </p:spPr>
          <p:txBody>
            <a:bodyPr/>
            <a:lstStyle/>
            <a:p>
              <a:endParaRPr lang="en-US"/>
            </a:p>
          </p:txBody>
        </p:sp>
        <p:sp>
          <p:nvSpPr>
            <p:cNvPr id="4" name="TextBox 4"/>
            <p:cNvSpPr txBox="1"/>
            <p:nvPr/>
          </p:nvSpPr>
          <p:spPr>
            <a:xfrm>
              <a:off x="728218" y="226070"/>
              <a:ext cx="8104938" cy="707602"/>
            </a:xfrm>
            <a:prstGeom prst="rect">
              <a:avLst/>
            </a:prstGeom>
          </p:spPr>
          <p:txBody>
            <a:bodyPr lIns="0" tIns="0" rIns="0" bIns="0" rtlCol="0" anchor="t">
              <a:spAutoFit/>
            </a:bodyPr>
            <a:lstStyle/>
            <a:p>
              <a:pPr algn="l">
                <a:lnSpc>
                  <a:spcPts val="4480"/>
                </a:lnSpc>
              </a:pPr>
              <a:r>
                <a:rPr lang="en-US" sz="3200">
                  <a:solidFill>
                    <a:srgbClr val="3A5DAE"/>
                  </a:solidFill>
                  <a:latin typeface="DM Sans"/>
                  <a:ea typeface="DM Sans"/>
                  <a:cs typeface="DM Sans"/>
                  <a:sym typeface="DM Sans"/>
                </a:rPr>
                <a:t>Do you like puzzles?</a:t>
              </a:r>
            </a:p>
          </p:txBody>
        </p:sp>
      </p:grpSp>
      <p:grpSp>
        <p:nvGrpSpPr>
          <p:cNvPr id="5" name="Group 5"/>
          <p:cNvGrpSpPr/>
          <p:nvPr/>
        </p:nvGrpSpPr>
        <p:grpSpPr>
          <a:xfrm>
            <a:off x="1028700" y="7718331"/>
            <a:ext cx="7171031" cy="919813"/>
            <a:chOff x="0" y="0"/>
            <a:chExt cx="9561374" cy="1226417"/>
          </a:xfrm>
        </p:grpSpPr>
        <p:sp>
          <p:nvSpPr>
            <p:cNvPr id="6" name="AutoShape 6"/>
            <p:cNvSpPr/>
            <p:nvPr/>
          </p:nvSpPr>
          <p:spPr>
            <a:xfrm>
              <a:off x="0" y="0"/>
              <a:ext cx="9561374" cy="1226417"/>
            </a:xfrm>
            <a:prstGeom prst="rect">
              <a:avLst/>
            </a:prstGeom>
            <a:solidFill>
              <a:srgbClr val="FFA300"/>
            </a:solidFill>
          </p:spPr>
          <p:txBody>
            <a:bodyPr/>
            <a:lstStyle/>
            <a:p>
              <a:endParaRPr lang="en-US"/>
            </a:p>
          </p:txBody>
        </p:sp>
        <p:sp>
          <p:nvSpPr>
            <p:cNvPr id="7" name="TextBox 7"/>
            <p:cNvSpPr txBox="1"/>
            <p:nvPr/>
          </p:nvSpPr>
          <p:spPr>
            <a:xfrm>
              <a:off x="728218" y="226070"/>
              <a:ext cx="8104938" cy="707602"/>
            </a:xfrm>
            <a:prstGeom prst="rect">
              <a:avLst/>
            </a:prstGeom>
          </p:spPr>
          <p:txBody>
            <a:bodyPr lIns="0" tIns="0" rIns="0" bIns="0" rtlCol="0" anchor="t">
              <a:spAutoFit/>
            </a:bodyPr>
            <a:lstStyle/>
            <a:p>
              <a:pPr algn="l">
                <a:lnSpc>
                  <a:spcPts val="4480"/>
                </a:lnSpc>
              </a:pPr>
              <a:r>
                <a:rPr lang="en-US" sz="3200">
                  <a:solidFill>
                    <a:srgbClr val="FFFFFF"/>
                  </a:solidFill>
                  <a:latin typeface="DM Sans"/>
                  <a:ea typeface="DM Sans"/>
                  <a:cs typeface="DM Sans"/>
                  <a:sym typeface="DM Sans"/>
                </a:rPr>
                <a:t>Do you like technology?</a:t>
              </a:r>
            </a:p>
          </p:txBody>
        </p:sp>
      </p:grpSp>
      <p:grpSp>
        <p:nvGrpSpPr>
          <p:cNvPr id="8" name="Group 8"/>
          <p:cNvGrpSpPr/>
          <p:nvPr/>
        </p:nvGrpSpPr>
        <p:grpSpPr>
          <a:xfrm>
            <a:off x="9836128" y="6156736"/>
            <a:ext cx="7171031" cy="919813"/>
            <a:chOff x="0" y="0"/>
            <a:chExt cx="9561374" cy="1226417"/>
          </a:xfrm>
        </p:grpSpPr>
        <p:sp>
          <p:nvSpPr>
            <p:cNvPr id="9" name="AutoShape 9"/>
            <p:cNvSpPr/>
            <p:nvPr/>
          </p:nvSpPr>
          <p:spPr>
            <a:xfrm>
              <a:off x="0" y="0"/>
              <a:ext cx="9561374" cy="1226417"/>
            </a:xfrm>
            <a:prstGeom prst="rect">
              <a:avLst/>
            </a:prstGeom>
            <a:solidFill>
              <a:srgbClr val="EB04A3"/>
            </a:solidFill>
          </p:spPr>
          <p:txBody>
            <a:bodyPr/>
            <a:lstStyle/>
            <a:p>
              <a:endParaRPr lang="en-US"/>
            </a:p>
          </p:txBody>
        </p:sp>
        <p:sp>
          <p:nvSpPr>
            <p:cNvPr id="10" name="TextBox 10"/>
            <p:cNvSpPr txBox="1"/>
            <p:nvPr/>
          </p:nvSpPr>
          <p:spPr>
            <a:xfrm>
              <a:off x="728218" y="226070"/>
              <a:ext cx="8104938" cy="707602"/>
            </a:xfrm>
            <a:prstGeom prst="rect">
              <a:avLst/>
            </a:prstGeom>
          </p:spPr>
          <p:txBody>
            <a:bodyPr lIns="0" tIns="0" rIns="0" bIns="0" rtlCol="0" anchor="t">
              <a:spAutoFit/>
            </a:bodyPr>
            <a:lstStyle/>
            <a:p>
              <a:pPr algn="l">
                <a:lnSpc>
                  <a:spcPts val="4480"/>
                </a:lnSpc>
              </a:pPr>
              <a:r>
                <a:rPr lang="en-US" sz="3200">
                  <a:solidFill>
                    <a:srgbClr val="FFFFFF"/>
                  </a:solidFill>
                  <a:latin typeface="DM Sans"/>
                  <a:ea typeface="DM Sans"/>
                  <a:cs typeface="DM Sans"/>
                  <a:sym typeface="DM Sans"/>
                </a:rPr>
                <a:t>Do you like working in teams?</a:t>
              </a:r>
            </a:p>
          </p:txBody>
        </p:sp>
      </p:grpSp>
      <p:grpSp>
        <p:nvGrpSpPr>
          <p:cNvPr id="11" name="Group 11"/>
          <p:cNvGrpSpPr/>
          <p:nvPr/>
        </p:nvGrpSpPr>
        <p:grpSpPr>
          <a:xfrm>
            <a:off x="9836128" y="7718331"/>
            <a:ext cx="7171031" cy="919813"/>
            <a:chOff x="0" y="0"/>
            <a:chExt cx="9561374" cy="1226417"/>
          </a:xfrm>
        </p:grpSpPr>
        <p:sp>
          <p:nvSpPr>
            <p:cNvPr id="12" name="AutoShape 12"/>
            <p:cNvSpPr/>
            <p:nvPr/>
          </p:nvSpPr>
          <p:spPr>
            <a:xfrm>
              <a:off x="0" y="0"/>
              <a:ext cx="9561374" cy="1226417"/>
            </a:xfrm>
            <a:prstGeom prst="rect">
              <a:avLst/>
            </a:prstGeom>
            <a:solidFill>
              <a:srgbClr val="D2FFE5"/>
            </a:solidFill>
          </p:spPr>
          <p:txBody>
            <a:bodyPr/>
            <a:lstStyle/>
            <a:p>
              <a:endParaRPr lang="en-US"/>
            </a:p>
          </p:txBody>
        </p:sp>
        <p:sp>
          <p:nvSpPr>
            <p:cNvPr id="13" name="TextBox 13"/>
            <p:cNvSpPr txBox="1"/>
            <p:nvPr/>
          </p:nvSpPr>
          <p:spPr>
            <a:xfrm>
              <a:off x="728218" y="226070"/>
              <a:ext cx="8104938" cy="707602"/>
            </a:xfrm>
            <a:prstGeom prst="rect">
              <a:avLst/>
            </a:prstGeom>
          </p:spPr>
          <p:txBody>
            <a:bodyPr lIns="0" tIns="0" rIns="0" bIns="0" rtlCol="0" anchor="t">
              <a:spAutoFit/>
            </a:bodyPr>
            <a:lstStyle/>
            <a:p>
              <a:pPr algn="l">
                <a:lnSpc>
                  <a:spcPts val="4480"/>
                </a:lnSpc>
              </a:pPr>
              <a:r>
                <a:rPr lang="en-US" sz="3200">
                  <a:solidFill>
                    <a:srgbClr val="3A5DAE"/>
                  </a:solidFill>
                  <a:latin typeface="DM Sans"/>
                  <a:ea typeface="DM Sans"/>
                  <a:cs typeface="DM Sans"/>
                  <a:sym typeface="DM Sans"/>
                </a:rPr>
                <a:t>Do you like helping people?</a:t>
              </a:r>
            </a:p>
          </p:txBody>
        </p:sp>
      </p:grpSp>
      <p:sp>
        <p:nvSpPr>
          <p:cNvPr id="14" name="Freeform 14"/>
          <p:cNvSpPr/>
          <p:nvPr/>
        </p:nvSpPr>
        <p:spPr>
          <a:xfrm>
            <a:off x="12990823" y="1140091"/>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7321392" y="5648329"/>
            <a:ext cx="1264624" cy="1428220"/>
          </a:xfrm>
          <a:custGeom>
            <a:avLst/>
            <a:gdLst/>
            <a:ahLst/>
            <a:cxnLst/>
            <a:rect l="l" t="t" r="r" b="b"/>
            <a:pathLst>
              <a:path w="1264624" h="1428220">
                <a:moveTo>
                  <a:pt x="0" y="0"/>
                </a:moveTo>
                <a:lnTo>
                  <a:pt x="1264624" y="0"/>
                </a:lnTo>
                <a:lnTo>
                  <a:pt x="1264624" y="1428220"/>
                </a:lnTo>
                <a:lnTo>
                  <a:pt x="0" y="14282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1028700" y="1162050"/>
            <a:ext cx="10759348" cy="3524250"/>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do you have what it takes to become a cpa?</a:t>
            </a:r>
          </a:p>
        </p:txBody>
      </p:sp>
      <p:sp>
        <p:nvSpPr>
          <p:cNvPr id="17" name="Freeform 17"/>
          <p:cNvSpPr/>
          <p:nvPr/>
        </p:nvSpPr>
        <p:spPr>
          <a:xfrm>
            <a:off x="7321392" y="7209923"/>
            <a:ext cx="1264624" cy="1428220"/>
          </a:xfrm>
          <a:custGeom>
            <a:avLst/>
            <a:gdLst/>
            <a:ahLst/>
            <a:cxnLst/>
            <a:rect l="l" t="t" r="r" b="b"/>
            <a:pathLst>
              <a:path w="1264624" h="1428220">
                <a:moveTo>
                  <a:pt x="0" y="0"/>
                </a:moveTo>
                <a:lnTo>
                  <a:pt x="1264624" y="0"/>
                </a:lnTo>
                <a:lnTo>
                  <a:pt x="1264624" y="1428220"/>
                </a:lnTo>
                <a:lnTo>
                  <a:pt x="0" y="14282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6186865" y="5716805"/>
            <a:ext cx="1264624" cy="1428220"/>
          </a:xfrm>
          <a:custGeom>
            <a:avLst/>
            <a:gdLst/>
            <a:ahLst/>
            <a:cxnLst/>
            <a:rect l="l" t="t" r="r" b="b"/>
            <a:pathLst>
              <a:path w="1264624" h="1428220">
                <a:moveTo>
                  <a:pt x="0" y="0"/>
                </a:moveTo>
                <a:lnTo>
                  <a:pt x="1264624" y="0"/>
                </a:lnTo>
                <a:lnTo>
                  <a:pt x="1264624" y="1428220"/>
                </a:lnTo>
                <a:lnTo>
                  <a:pt x="0" y="14282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16186865" y="7209923"/>
            <a:ext cx="1264624" cy="1428220"/>
          </a:xfrm>
          <a:custGeom>
            <a:avLst/>
            <a:gdLst/>
            <a:ahLst/>
            <a:cxnLst/>
            <a:rect l="l" t="t" r="r" b="b"/>
            <a:pathLst>
              <a:path w="1264624" h="1428220">
                <a:moveTo>
                  <a:pt x="0" y="0"/>
                </a:moveTo>
                <a:lnTo>
                  <a:pt x="1264624" y="0"/>
                </a:lnTo>
                <a:lnTo>
                  <a:pt x="1264624" y="1428220"/>
                </a:lnTo>
                <a:lnTo>
                  <a:pt x="0" y="14282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TextBox 2"/>
          <p:cNvSpPr txBox="1"/>
          <p:nvPr/>
        </p:nvSpPr>
        <p:spPr>
          <a:xfrm>
            <a:off x="1028700" y="1133475"/>
            <a:ext cx="14601538" cy="879475"/>
          </a:xfrm>
          <a:prstGeom prst="rect">
            <a:avLst/>
          </a:prstGeom>
        </p:spPr>
        <p:txBody>
          <a:bodyPr lIns="0" tIns="0" rIns="0" bIns="0" rtlCol="0" anchor="t">
            <a:spAutoFit/>
          </a:bodyPr>
          <a:lstStyle/>
          <a:p>
            <a:pPr algn="l">
              <a:lnSpc>
                <a:spcPts val="6500"/>
              </a:lnSpc>
            </a:pPr>
            <a:r>
              <a:rPr lang="en-US" sz="6500">
                <a:solidFill>
                  <a:srgbClr val="492DA8"/>
                </a:solidFill>
                <a:latin typeface="Permanent Marker"/>
                <a:ea typeface="Permanent Marker"/>
                <a:cs typeface="Permanent Marker"/>
                <a:sym typeface="Permanent Marker"/>
              </a:rPr>
              <a:t>Action Steps to start today</a:t>
            </a:r>
          </a:p>
        </p:txBody>
      </p:sp>
      <p:sp>
        <p:nvSpPr>
          <p:cNvPr id="3" name="TextBox 3"/>
          <p:cNvSpPr txBox="1"/>
          <p:nvPr/>
        </p:nvSpPr>
        <p:spPr>
          <a:xfrm>
            <a:off x="1028700" y="2676701"/>
            <a:ext cx="4910665" cy="523875"/>
          </a:xfrm>
          <a:prstGeom prst="rect">
            <a:avLst/>
          </a:prstGeom>
        </p:spPr>
        <p:txBody>
          <a:bodyPr lIns="0" tIns="0" rIns="0" bIns="0" rtlCol="0" anchor="t">
            <a:spAutoFit/>
          </a:bodyPr>
          <a:lstStyle/>
          <a:p>
            <a:pPr algn="l">
              <a:lnSpc>
                <a:spcPts val="4200"/>
              </a:lnSpc>
            </a:pPr>
            <a:r>
              <a:rPr lang="en-US" sz="3000" b="1">
                <a:solidFill>
                  <a:srgbClr val="000000"/>
                </a:solidFill>
                <a:latin typeface="DM Sans Bold"/>
                <a:ea typeface="DM Sans Bold"/>
                <a:cs typeface="DM Sans Bold"/>
                <a:sym typeface="DM Sans Bold"/>
              </a:rPr>
              <a:t>High School</a:t>
            </a:r>
          </a:p>
        </p:txBody>
      </p:sp>
      <p:graphicFrame>
        <p:nvGraphicFramePr>
          <p:cNvPr id="4" name="Table 4"/>
          <p:cNvGraphicFramePr>
            <a:graphicFrameLocks noGrp="1"/>
          </p:cNvGraphicFramePr>
          <p:nvPr>
            <p:extLst>
              <p:ext uri="{D42A27DB-BD31-4B8C-83A1-F6EECF244321}">
                <p14:modId xmlns:p14="http://schemas.microsoft.com/office/powerpoint/2010/main" val="4134234715"/>
              </p:ext>
            </p:extLst>
          </p:nvPr>
        </p:nvGraphicFramePr>
        <p:xfrm>
          <a:off x="1028700" y="3473435"/>
          <a:ext cx="7141121" cy="4466403"/>
        </p:xfrm>
        <a:graphic>
          <a:graphicData uri="http://schemas.openxmlformats.org/drawingml/2006/table">
            <a:tbl>
              <a:tblPr/>
              <a:tblGrid>
                <a:gridCol w="1352653">
                  <a:extLst>
                    <a:ext uri="{9D8B030D-6E8A-4147-A177-3AD203B41FA5}">
                      <a16:colId xmlns:a16="http://schemas.microsoft.com/office/drawing/2014/main" val="20000"/>
                    </a:ext>
                  </a:extLst>
                </a:gridCol>
                <a:gridCol w="5788468">
                  <a:extLst>
                    <a:ext uri="{9D8B030D-6E8A-4147-A177-3AD203B41FA5}">
                      <a16:colId xmlns:a16="http://schemas.microsoft.com/office/drawing/2014/main" val="20001"/>
                    </a:ext>
                  </a:extLst>
                </a:gridCol>
              </a:tblGrid>
              <a:tr h="797229">
                <a:tc>
                  <a:txBody>
                    <a:bodyPr/>
                    <a:lstStyle/>
                    <a:p>
                      <a:pPr algn="ctr">
                        <a:lnSpc>
                          <a:spcPts val="2800"/>
                        </a:lnSpc>
                        <a:defRPr/>
                      </a:pPr>
                      <a:r>
                        <a:rPr lang="en-US" sz="2000" b="1">
                          <a:solidFill>
                            <a:srgbClr val="000000"/>
                          </a:solidFill>
                          <a:latin typeface="DM Sans Bold"/>
                          <a:ea typeface="DM Sans Bold"/>
                          <a:cs typeface="DM Sans Bold"/>
                          <a:sym typeface="DM Sans Bold"/>
                        </a:rPr>
                        <a:t>Status</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tc>
                  <a:txBody>
                    <a:bodyPr/>
                    <a:lstStyle/>
                    <a:p>
                      <a:pPr algn="ctr">
                        <a:lnSpc>
                          <a:spcPts val="2800"/>
                        </a:lnSpc>
                        <a:defRPr/>
                      </a:pPr>
                      <a:r>
                        <a:rPr lang="en-US" sz="2000" b="1">
                          <a:solidFill>
                            <a:srgbClr val="000000"/>
                          </a:solidFill>
                          <a:latin typeface="DM Sans Bold"/>
                          <a:ea typeface="DM Sans Bold"/>
                          <a:cs typeface="DM Sans Bold"/>
                          <a:sym typeface="DM Sans Bold"/>
                        </a:rPr>
                        <a:t>Task</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extLst>
                  <a:ext uri="{0D108BD9-81ED-4DB2-BD59-A6C34878D82A}">
                    <a16:rowId xmlns:a16="http://schemas.microsoft.com/office/drawing/2014/main" val="10000"/>
                  </a:ext>
                </a:extLst>
              </a:tr>
              <a:tr h="758808">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Take an accounting class if your school offers one</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75779">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Join a business club or organization (i.e., DECA, BPA, FBLA)</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58808">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Discuss accounting with a career counselor</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75779">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dirty="0">
                          <a:solidFill>
                            <a:srgbClr val="000000"/>
                          </a:solidFill>
                          <a:latin typeface="DM Sans"/>
                          <a:ea typeface="DM Sans"/>
                          <a:cs typeface="DM Sans"/>
                          <a:sym typeface="DM Sans"/>
                        </a:rPr>
                        <a:t>Ask the adults in your life if they know an accountant you can shadow for a day</a:t>
                      </a:r>
                      <a:endParaRPr lang="en-US" sz="1100" dirty="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Freeform 5"/>
          <p:cNvSpPr/>
          <p:nvPr/>
        </p:nvSpPr>
        <p:spPr>
          <a:xfrm>
            <a:off x="1531390" y="4456156"/>
            <a:ext cx="341394" cy="341394"/>
          </a:xfrm>
          <a:custGeom>
            <a:avLst/>
            <a:gdLst/>
            <a:ahLst/>
            <a:cxnLst/>
            <a:rect l="l" t="t" r="r" b="b"/>
            <a:pathLst>
              <a:path w="341394" h="341394">
                <a:moveTo>
                  <a:pt x="0" y="0"/>
                </a:moveTo>
                <a:lnTo>
                  <a:pt x="341394" y="0"/>
                </a:lnTo>
                <a:lnTo>
                  <a:pt x="341394" y="341393"/>
                </a:lnTo>
                <a:lnTo>
                  <a:pt x="0" y="341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9991725" y="2733851"/>
            <a:ext cx="4910665" cy="466725"/>
          </a:xfrm>
          <a:prstGeom prst="rect">
            <a:avLst/>
          </a:prstGeom>
        </p:spPr>
        <p:txBody>
          <a:bodyPr lIns="0" tIns="0" rIns="0" bIns="0" rtlCol="0" anchor="t">
            <a:spAutoFit/>
          </a:bodyPr>
          <a:lstStyle/>
          <a:p>
            <a:pPr algn="l">
              <a:lnSpc>
                <a:spcPts val="3600"/>
              </a:lnSpc>
            </a:pPr>
            <a:r>
              <a:rPr lang="en-US" sz="3000" b="1">
                <a:solidFill>
                  <a:srgbClr val="000000"/>
                </a:solidFill>
                <a:latin typeface="DM Sans Bold"/>
                <a:ea typeface="DM Sans Bold"/>
                <a:cs typeface="DM Sans Bold"/>
                <a:sym typeface="DM Sans Bold"/>
              </a:rPr>
              <a:t>College</a:t>
            </a:r>
          </a:p>
        </p:txBody>
      </p:sp>
      <p:sp>
        <p:nvSpPr>
          <p:cNvPr id="7" name="Freeform 7"/>
          <p:cNvSpPr/>
          <p:nvPr/>
        </p:nvSpPr>
        <p:spPr>
          <a:xfrm>
            <a:off x="1531390" y="5391836"/>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531390" y="6266630"/>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531390" y="7145852"/>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6138007" y="-623840"/>
            <a:ext cx="5287845" cy="2903508"/>
          </a:xfrm>
          <a:custGeom>
            <a:avLst/>
            <a:gdLst/>
            <a:ahLst/>
            <a:cxnLst/>
            <a:rect l="l" t="t" r="r" b="b"/>
            <a:pathLst>
              <a:path w="5287845" h="2903508">
                <a:moveTo>
                  <a:pt x="0" y="0"/>
                </a:moveTo>
                <a:lnTo>
                  <a:pt x="5287845" y="0"/>
                </a:lnTo>
                <a:lnTo>
                  <a:pt x="5287845" y="2903508"/>
                </a:lnTo>
                <a:lnTo>
                  <a:pt x="0" y="2903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11" name="Table 11"/>
          <p:cNvGraphicFramePr>
            <a:graphicFrameLocks noGrp="1"/>
          </p:cNvGraphicFramePr>
          <p:nvPr>
            <p:extLst>
              <p:ext uri="{D42A27DB-BD31-4B8C-83A1-F6EECF244321}">
                <p14:modId xmlns:p14="http://schemas.microsoft.com/office/powerpoint/2010/main" val="2839294880"/>
              </p:ext>
            </p:extLst>
          </p:nvPr>
        </p:nvGraphicFramePr>
        <p:xfrm>
          <a:off x="9991725" y="3473435"/>
          <a:ext cx="7141121" cy="5453609"/>
        </p:xfrm>
        <a:graphic>
          <a:graphicData uri="http://schemas.openxmlformats.org/drawingml/2006/table">
            <a:tbl>
              <a:tblPr/>
              <a:tblGrid>
                <a:gridCol w="1352653">
                  <a:extLst>
                    <a:ext uri="{9D8B030D-6E8A-4147-A177-3AD203B41FA5}">
                      <a16:colId xmlns:a16="http://schemas.microsoft.com/office/drawing/2014/main" val="20000"/>
                    </a:ext>
                  </a:extLst>
                </a:gridCol>
                <a:gridCol w="5788468">
                  <a:extLst>
                    <a:ext uri="{9D8B030D-6E8A-4147-A177-3AD203B41FA5}">
                      <a16:colId xmlns:a16="http://schemas.microsoft.com/office/drawing/2014/main" val="20001"/>
                    </a:ext>
                  </a:extLst>
                </a:gridCol>
              </a:tblGrid>
              <a:tr h="796263">
                <a:tc>
                  <a:txBody>
                    <a:bodyPr/>
                    <a:lstStyle/>
                    <a:p>
                      <a:pPr algn="ctr">
                        <a:lnSpc>
                          <a:spcPts val="2800"/>
                        </a:lnSpc>
                        <a:defRPr/>
                      </a:pPr>
                      <a:r>
                        <a:rPr lang="en-US" sz="2000" b="1">
                          <a:solidFill>
                            <a:srgbClr val="000000"/>
                          </a:solidFill>
                          <a:latin typeface="DM Sans Bold"/>
                          <a:ea typeface="DM Sans Bold"/>
                          <a:cs typeface="DM Sans Bold"/>
                          <a:sym typeface="DM Sans Bold"/>
                        </a:rPr>
                        <a:t>Status</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tc>
                  <a:txBody>
                    <a:bodyPr/>
                    <a:lstStyle/>
                    <a:p>
                      <a:pPr algn="ctr">
                        <a:lnSpc>
                          <a:spcPts val="2800"/>
                        </a:lnSpc>
                        <a:defRPr/>
                      </a:pPr>
                      <a:r>
                        <a:rPr lang="en-US" sz="2000" b="1">
                          <a:solidFill>
                            <a:srgbClr val="000000"/>
                          </a:solidFill>
                          <a:latin typeface="DM Sans Bold"/>
                          <a:ea typeface="DM Sans Bold"/>
                          <a:cs typeface="DM Sans Bold"/>
                          <a:sym typeface="DM Sans Bold"/>
                        </a:rPr>
                        <a:t>Task</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A300"/>
                    </a:solidFill>
                  </a:tcPr>
                </a:tc>
                <a:extLst>
                  <a:ext uri="{0D108BD9-81ED-4DB2-BD59-A6C34878D82A}">
                    <a16:rowId xmlns:a16="http://schemas.microsoft.com/office/drawing/2014/main" val="10000"/>
                  </a:ext>
                </a:extLst>
              </a:tr>
              <a:tr h="757889">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Take an accounting class</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7889">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Join an accounting club like Beta Alpha Psi</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74475">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Discuss accounting with a career counselor or academic advisor</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74475">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a:solidFill>
                            <a:srgbClr val="000000"/>
                          </a:solidFill>
                          <a:latin typeface="DM Sans"/>
                          <a:ea typeface="DM Sans"/>
                          <a:cs typeface="DM Sans"/>
                          <a:sym typeface="DM Sans"/>
                        </a:rPr>
                        <a:t>Find an accounting internship or a CPA you can shadow for a day</a:t>
                      </a: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57889">
                <a:tc>
                  <a:txBody>
                    <a:bodyPr/>
                    <a:lstStyle/>
                    <a:p>
                      <a:pPr algn="ctr">
                        <a:lnSpc>
                          <a:spcPts val="2191"/>
                        </a:lnSpc>
                        <a:defRPr/>
                      </a:pPr>
                      <a:endParaRPr lang="en-US" sz="110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tc>
                  <a:txBody>
                    <a:bodyPr/>
                    <a:lstStyle/>
                    <a:p>
                      <a:pPr algn="l">
                        <a:lnSpc>
                          <a:spcPts val="2520"/>
                        </a:lnSpc>
                        <a:defRPr/>
                      </a:pPr>
                      <a:r>
                        <a:rPr lang="en-US" sz="1800" dirty="0">
                          <a:solidFill>
                            <a:srgbClr val="000000"/>
                          </a:solidFill>
                          <a:latin typeface="DM Sans"/>
                          <a:ea typeface="DM Sans"/>
                          <a:cs typeface="DM Sans"/>
                          <a:sym typeface="DM Sans"/>
                        </a:rPr>
                        <a:t>Get involved with your local state CPA society, like the MNCPA</a:t>
                      </a:r>
                      <a:endParaRPr lang="en-US" sz="1100" dirty="0"/>
                    </a:p>
                  </a:txBody>
                  <a:tcPr marL="186397" marR="186397" marT="186397" marB="186397" anchor="ctr">
                    <a:lnL w="37279" cap="flat" cmpd="sng" algn="ctr">
                      <a:solidFill>
                        <a:srgbClr val="000000"/>
                      </a:solidFill>
                      <a:prstDash val="solid"/>
                      <a:round/>
                      <a:headEnd type="none" w="med" len="med"/>
                      <a:tailEnd type="none" w="med" len="med"/>
                    </a:lnL>
                    <a:lnR w="37279" cap="flat" cmpd="sng" algn="ctr">
                      <a:solidFill>
                        <a:srgbClr val="000000"/>
                      </a:solidFill>
                      <a:prstDash val="solid"/>
                      <a:round/>
                      <a:headEnd type="none" w="med" len="med"/>
                      <a:tailEnd type="none" w="med" len="med"/>
                    </a:lnR>
                    <a:lnT w="37279" cap="flat" cmpd="sng" algn="ctr">
                      <a:solidFill>
                        <a:srgbClr val="000000"/>
                      </a:solidFill>
                      <a:prstDash val="solid"/>
                      <a:round/>
                      <a:headEnd type="none" w="med" len="med"/>
                      <a:tailEnd type="none" w="med" len="med"/>
                    </a:lnT>
                    <a:lnB w="37279"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2" name="Freeform 12"/>
          <p:cNvSpPr/>
          <p:nvPr/>
        </p:nvSpPr>
        <p:spPr>
          <a:xfrm>
            <a:off x="10494415" y="4456156"/>
            <a:ext cx="341394" cy="341394"/>
          </a:xfrm>
          <a:custGeom>
            <a:avLst/>
            <a:gdLst/>
            <a:ahLst/>
            <a:cxnLst/>
            <a:rect l="l" t="t" r="r" b="b"/>
            <a:pathLst>
              <a:path w="341394" h="341394">
                <a:moveTo>
                  <a:pt x="0" y="0"/>
                </a:moveTo>
                <a:lnTo>
                  <a:pt x="341394" y="0"/>
                </a:lnTo>
                <a:lnTo>
                  <a:pt x="341394" y="341393"/>
                </a:lnTo>
                <a:lnTo>
                  <a:pt x="0" y="341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0494415" y="5189135"/>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0494415" y="6082875"/>
            <a:ext cx="341394" cy="341394"/>
          </a:xfrm>
          <a:custGeom>
            <a:avLst/>
            <a:gdLst/>
            <a:ahLst/>
            <a:cxnLst/>
            <a:rect l="l" t="t" r="r" b="b"/>
            <a:pathLst>
              <a:path w="341394" h="341394">
                <a:moveTo>
                  <a:pt x="0" y="0"/>
                </a:moveTo>
                <a:lnTo>
                  <a:pt x="341394" y="0"/>
                </a:lnTo>
                <a:lnTo>
                  <a:pt x="341394" y="341393"/>
                </a:lnTo>
                <a:lnTo>
                  <a:pt x="0" y="341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0494415" y="7145852"/>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0494415" y="8154906"/>
            <a:ext cx="341394" cy="341394"/>
          </a:xfrm>
          <a:custGeom>
            <a:avLst/>
            <a:gdLst/>
            <a:ahLst/>
            <a:cxnLst/>
            <a:rect l="l" t="t" r="r" b="b"/>
            <a:pathLst>
              <a:path w="341394" h="341394">
                <a:moveTo>
                  <a:pt x="0" y="0"/>
                </a:moveTo>
                <a:lnTo>
                  <a:pt x="341394" y="0"/>
                </a:lnTo>
                <a:lnTo>
                  <a:pt x="341394" y="341394"/>
                </a:lnTo>
                <a:lnTo>
                  <a:pt x="0" y="341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817870" y="376896"/>
            <a:ext cx="8932330" cy="2459584"/>
          </a:xfrm>
          <a:custGeom>
            <a:avLst/>
            <a:gdLst/>
            <a:ahLst/>
            <a:cxnLst/>
            <a:rect l="l" t="t" r="r" b="b"/>
            <a:pathLst>
              <a:path w="8932330" h="2459584">
                <a:moveTo>
                  <a:pt x="0" y="0"/>
                </a:moveTo>
                <a:lnTo>
                  <a:pt x="8932330" y="0"/>
                </a:lnTo>
                <a:lnTo>
                  <a:pt x="8932330" y="2459583"/>
                </a:lnTo>
                <a:lnTo>
                  <a:pt x="0" y="2459583"/>
                </a:lnTo>
                <a:lnTo>
                  <a:pt x="0" y="0"/>
                </a:lnTo>
                <a:close/>
              </a:path>
            </a:pathLst>
          </a:custGeom>
          <a:blipFill>
            <a:blip r:embed="rId3">
              <a:extLst>
                <a:ext uri="{96DAC541-7B7A-43D3-8B79-37D633B846F1}">
                  <asvg:svgBlip xmlns:asvg="http://schemas.microsoft.com/office/drawing/2016/SVG/main" r:embed="rId4"/>
                </a:ext>
              </a:extLst>
            </a:blip>
            <a:stretch>
              <a:fillRect r="-836" b="-48477"/>
            </a:stretch>
          </a:blipFill>
        </p:spPr>
        <p:txBody>
          <a:bodyPr/>
          <a:lstStyle/>
          <a:p>
            <a:endParaRPr lang="en-US"/>
          </a:p>
        </p:txBody>
      </p:sp>
      <p:sp>
        <p:nvSpPr>
          <p:cNvPr id="5" name="TextBox 5"/>
          <p:cNvSpPr txBox="1"/>
          <p:nvPr/>
        </p:nvSpPr>
        <p:spPr>
          <a:xfrm>
            <a:off x="1524000" y="1043832"/>
            <a:ext cx="7171031" cy="1472134"/>
          </a:xfrm>
          <a:prstGeom prst="rect">
            <a:avLst/>
          </a:prstGeom>
        </p:spPr>
        <p:txBody>
          <a:bodyPr lIns="0" tIns="0" rIns="0" bIns="0" rtlCol="0" anchor="t">
            <a:spAutoFit/>
          </a:bodyPr>
          <a:lstStyle/>
          <a:p>
            <a:pPr algn="ctr">
              <a:lnSpc>
                <a:spcPts val="5599"/>
              </a:lnSpc>
            </a:pPr>
            <a:r>
              <a:rPr lang="en-US" sz="5599" dirty="0">
                <a:solidFill>
                  <a:srgbClr val="FFFFFF"/>
                </a:solidFill>
                <a:latin typeface="Canva Student Font"/>
                <a:ea typeface="Canva Student Font"/>
                <a:cs typeface="Canva Student Font"/>
                <a:sym typeface="Canva Student Font"/>
              </a:rPr>
              <a:t>Minnesota Society</a:t>
            </a:r>
          </a:p>
          <a:p>
            <a:pPr algn="ctr">
              <a:lnSpc>
                <a:spcPts val="5599"/>
              </a:lnSpc>
            </a:pPr>
            <a:r>
              <a:rPr lang="en-US" sz="5599" dirty="0">
                <a:solidFill>
                  <a:srgbClr val="FFFFFF"/>
                </a:solidFill>
                <a:latin typeface="Canva Student Font"/>
                <a:ea typeface="Canva Student Font"/>
                <a:cs typeface="Canva Student Font"/>
                <a:sym typeface="Canva Student Font"/>
              </a:rPr>
              <a:t>of CPAs (MNCPA)</a:t>
            </a:r>
          </a:p>
        </p:txBody>
      </p:sp>
      <p:grpSp>
        <p:nvGrpSpPr>
          <p:cNvPr id="6" name="Group 6"/>
          <p:cNvGrpSpPr/>
          <p:nvPr/>
        </p:nvGrpSpPr>
        <p:grpSpPr>
          <a:xfrm>
            <a:off x="1692978" y="3748020"/>
            <a:ext cx="7171031" cy="2143056"/>
            <a:chOff x="-7389" y="245119"/>
            <a:chExt cx="9561374" cy="2366291"/>
          </a:xfrm>
        </p:grpSpPr>
        <p:sp>
          <p:nvSpPr>
            <p:cNvPr id="7" name="AutoShape 7"/>
            <p:cNvSpPr/>
            <p:nvPr/>
          </p:nvSpPr>
          <p:spPr>
            <a:xfrm>
              <a:off x="-7389" y="245119"/>
              <a:ext cx="9561374" cy="2366289"/>
            </a:xfrm>
            <a:prstGeom prst="rect">
              <a:avLst/>
            </a:prstGeom>
            <a:solidFill>
              <a:srgbClr val="FFFFFF"/>
            </a:solidFill>
          </p:spPr>
          <p:txBody>
            <a:bodyPr/>
            <a:lstStyle/>
            <a:p>
              <a:endParaRPr lang="en-US"/>
            </a:p>
          </p:txBody>
        </p:sp>
        <p:sp>
          <p:nvSpPr>
            <p:cNvPr id="8" name="TextBox 8"/>
            <p:cNvSpPr txBox="1"/>
            <p:nvPr/>
          </p:nvSpPr>
          <p:spPr>
            <a:xfrm>
              <a:off x="728219" y="245120"/>
              <a:ext cx="8104938" cy="2366290"/>
            </a:xfrm>
            <a:prstGeom prst="rect">
              <a:avLst/>
            </a:prstGeom>
          </p:spPr>
          <p:txBody>
            <a:bodyPr lIns="0" tIns="0" rIns="0" bIns="0" rtlCol="0" anchor="t">
              <a:spAutoFit/>
            </a:bodyPr>
            <a:lstStyle/>
            <a:p>
              <a:pPr algn="ctr">
                <a:lnSpc>
                  <a:spcPts val="3499"/>
                </a:lnSpc>
              </a:pPr>
              <a:r>
                <a:rPr lang="en-US" sz="2499" b="1" dirty="0">
                  <a:solidFill>
                    <a:srgbClr val="492DA8"/>
                  </a:solidFill>
                  <a:latin typeface="DM Sans"/>
                  <a:ea typeface="DM Sans"/>
                  <a:cs typeface="DM Sans"/>
                  <a:sym typeface="DM Sans"/>
                </a:rPr>
                <a:t>MNCPA Scholars Program</a:t>
              </a:r>
            </a:p>
            <a:p>
              <a:pPr algn="ctr">
                <a:lnSpc>
                  <a:spcPts val="3499"/>
                </a:lnSpc>
              </a:pPr>
              <a:r>
                <a:rPr lang="en-US" sz="2499" dirty="0">
                  <a:solidFill>
                    <a:srgbClr val="492DA8"/>
                  </a:solidFill>
                  <a:latin typeface="DM Sans"/>
                  <a:ea typeface="DM Sans"/>
                  <a:cs typeface="DM Sans"/>
                  <a:sym typeface="DM Sans"/>
                </a:rPr>
                <a:t>A year-long mentor program for minority high school students interested in the profession.</a:t>
              </a:r>
            </a:p>
          </p:txBody>
        </p:sp>
      </p:grpSp>
      <p:sp>
        <p:nvSpPr>
          <p:cNvPr id="10" name="AutoShape 10"/>
          <p:cNvSpPr/>
          <p:nvPr/>
        </p:nvSpPr>
        <p:spPr>
          <a:xfrm>
            <a:off x="1692978" y="6450959"/>
            <a:ext cx="7171031" cy="2031921"/>
          </a:xfrm>
          <a:prstGeom prst="rect">
            <a:avLst/>
          </a:prstGeom>
          <a:solidFill>
            <a:srgbClr val="D2FFE5"/>
          </a:solidFill>
        </p:spPr>
        <p:txBody>
          <a:bodyPr/>
          <a:lstStyle/>
          <a:p>
            <a:endParaRPr lang="en-US" dirty="0"/>
          </a:p>
        </p:txBody>
      </p:sp>
      <p:sp>
        <p:nvSpPr>
          <p:cNvPr id="18" name="Freeform 18"/>
          <p:cNvSpPr/>
          <p:nvPr/>
        </p:nvSpPr>
        <p:spPr>
          <a:xfrm>
            <a:off x="10972800" y="6339537"/>
            <a:ext cx="7315200" cy="4003409"/>
          </a:xfrm>
          <a:custGeom>
            <a:avLst/>
            <a:gdLst/>
            <a:ahLst/>
            <a:cxnLst/>
            <a:rect l="l" t="t" r="r" b="b"/>
            <a:pathLst>
              <a:path w="7315200" h="4003409">
                <a:moveTo>
                  <a:pt x="0" y="0"/>
                </a:moveTo>
                <a:lnTo>
                  <a:pt x="7315200" y="0"/>
                </a:lnTo>
                <a:lnTo>
                  <a:pt x="7315200" y="4003410"/>
                </a:lnTo>
                <a:lnTo>
                  <a:pt x="0" y="4003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21" name="Picture 20" descr="A white text on a black background&#10;&#10;Description automatically generated">
            <a:extLst>
              <a:ext uri="{FF2B5EF4-FFF2-40B4-BE49-F238E27FC236}">
                <a16:creationId xmlns:a16="http://schemas.microsoft.com/office/drawing/2014/main" id="{CFB97310-7935-94CB-94F7-B109E3E1A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8400" y="2836480"/>
            <a:ext cx="6936280" cy="2095503"/>
          </a:xfrm>
          <a:prstGeom prst="rect">
            <a:avLst/>
          </a:prstGeom>
        </p:spPr>
      </p:pic>
      <p:sp>
        <p:nvSpPr>
          <p:cNvPr id="22" name="TextBox 8">
            <a:extLst>
              <a:ext uri="{FF2B5EF4-FFF2-40B4-BE49-F238E27FC236}">
                <a16:creationId xmlns:a16="http://schemas.microsoft.com/office/drawing/2014/main" id="{C66B4D97-3A73-BEB2-A8A9-339A8E624CF7}"/>
              </a:ext>
            </a:extLst>
          </p:cNvPr>
          <p:cNvSpPr txBox="1"/>
          <p:nvPr/>
        </p:nvSpPr>
        <p:spPr>
          <a:xfrm>
            <a:off x="2070163" y="6458141"/>
            <a:ext cx="6078704" cy="1774717"/>
          </a:xfrm>
          <a:prstGeom prst="rect">
            <a:avLst/>
          </a:prstGeom>
        </p:spPr>
        <p:txBody>
          <a:bodyPr lIns="0" tIns="0" rIns="0" bIns="0" rtlCol="0" anchor="t">
            <a:spAutoFit/>
          </a:bodyPr>
          <a:lstStyle/>
          <a:p>
            <a:pPr algn="ctr">
              <a:lnSpc>
                <a:spcPts val="3499"/>
              </a:lnSpc>
            </a:pPr>
            <a:r>
              <a:rPr lang="en-US" sz="2499" b="1" dirty="0">
                <a:solidFill>
                  <a:srgbClr val="492DA8"/>
                </a:solidFill>
                <a:latin typeface="DM Sans"/>
                <a:ea typeface="DM Sans"/>
                <a:cs typeface="DM Sans"/>
                <a:sym typeface="DM Sans"/>
              </a:rPr>
              <a:t>MNCPA Become a CPA</a:t>
            </a:r>
          </a:p>
          <a:p>
            <a:pPr algn="ctr">
              <a:lnSpc>
                <a:spcPts val="3499"/>
              </a:lnSpc>
            </a:pPr>
            <a:r>
              <a:rPr lang="en-US" sz="2499" dirty="0">
                <a:solidFill>
                  <a:srgbClr val="492DA8"/>
                </a:solidFill>
                <a:latin typeface="DM Sans"/>
                <a:ea typeface="DM Sans"/>
                <a:cs typeface="DM Sans"/>
                <a:sym typeface="DM Sans"/>
              </a:rPr>
              <a:t>Resources for students interested in the CPA certification process, including scholarships and internships.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641560" y="-5508760"/>
            <a:ext cx="17004881" cy="21304520"/>
          </a:xfrm>
          <a:custGeom>
            <a:avLst/>
            <a:gdLst/>
            <a:ahLst/>
            <a:cxnLst/>
            <a:rect l="l" t="t" r="r" b="b"/>
            <a:pathLst>
              <a:path w="17004881" h="21304520">
                <a:moveTo>
                  <a:pt x="0" y="0"/>
                </a:moveTo>
                <a:lnTo>
                  <a:pt x="17004880" y="0"/>
                </a:lnTo>
                <a:lnTo>
                  <a:pt x="17004880" y="21304520"/>
                </a:lnTo>
                <a:lnTo>
                  <a:pt x="0" y="21304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579470">
            <a:off x="1023365" y="4332477"/>
            <a:ext cx="2237027" cy="2265865"/>
          </a:xfrm>
          <a:custGeom>
            <a:avLst/>
            <a:gdLst/>
            <a:ahLst/>
            <a:cxnLst/>
            <a:rect l="l" t="t" r="r" b="b"/>
            <a:pathLst>
              <a:path w="2237027" h="2265865">
                <a:moveTo>
                  <a:pt x="0" y="0"/>
                </a:moveTo>
                <a:lnTo>
                  <a:pt x="2237027" y="0"/>
                </a:lnTo>
                <a:lnTo>
                  <a:pt x="2237027" y="2265865"/>
                </a:lnTo>
                <a:lnTo>
                  <a:pt x="0" y="22658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3187122" y="-3133588"/>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941572" y="8330426"/>
            <a:ext cx="5957100" cy="2761928"/>
          </a:xfrm>
          <a:custGeom>
            <a:avLst/>
            <a:gdLst/>
            <a:ahLst/>
            <a:cxnLst/>
            <a:rect l="l" t="t" r="r" b="b"/>
            <a:pathLst>
              <a:path w="5957100" h="2761928">
                <a:moveTo>
                  <a:pt x="0" y="0"/>
                </a:moveTo>
                <a:lnTo>
                  <a:pt x="5957101" y="0"/>
                </a:lnTo>
                <a:lnTo>
                  <a:pt x="5957101" y="2761928"/>
                </a:lnTo>
                <a:lnTo>
                  <a:pt x="0" y="27619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4452297" y="6545756"/>
            <a:ext cx="3513280" cy="4546598"/>
          </a:xfrm>
          <a:custGeom>
            <a:avLst/>
            <a:gdLst/>
            <a:ahLst/>
            <a:cxnLst/>
            <a:rect l="l" t="t" r="r" b="b"/>
            <a:pathLst>
              <a:path w="3513280" h="4546598">
                <a:moveTo>
                  <a:pt x="0" y="0"/>
                </a:moveTo>
                <a:lnTo>
                  <a:pt x="3513280" y="0"/>
                </a:lnTo>
                <a:lnTo>
                  <a:pt x="3513280" y="4546598"/>
                </a:lnTo>
                <a:lnTo>
                  <a:pt x="0" y="45465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a:off x="3434604" y="3122073"/>
            <a:ext cx="11765158" cy="4686672"/>
            <a:chOff x="0" y="0"/>
            <a:chExt cx="15686877" cy="6248896"/>
          </a:xfrm>
        </p:grpSpPr>
        <p:sp>
          <p:nvSpPr>
            <p:cNvPr id="8" name="TextBox 8"/>
            <p:cNvSpPr txBox="1"/>
            <p:nvPr/>
          </p:nvSpPr>
          <p:spPr>
            <a:xfrm>
              <a:off x="0" y="381000"/>
              <a:ext cx="15686877" cy="4953011"/>
            </a:xfrm>
            <a:prstGeom prst="rect">
              <a:avLst/>
            </a:prstGeom>
          </p:spPr>
          <p:txBody>
            <a:bodyPr lIns="0" tIns="0" rIns="0" bIns="0" rtlCol="0" anchor="t">
              <a:spAutoFit/>
            </a:bodyPr>
            <a:lstStyle/>
            <a:p>
              <a:pPr algn="ctr">
                <a:lnSpc>
                  <a:spcPts val="13500"/>
                </a:lnSpc>
              </a:pPr>
              <a:r>
                <a:rPr lang="en-US" sz="15000">
                  <a:solidFill>
                    <a:srgbClr val="672D89"/>
                  </a:solidFill>
                  <a:latin typeface="Permanent Marker"/>
                  <a:ea typeface="Permanent Marker"/>
                  <a:cs typeface="Permanent Marker"/>
                  <a:sym typeface="Permanent Marker"/>
                </a:rPr>
                <a:t>would you rather...</a:t>
              </a:r>
            </a:p>
          </p:txBody>
        </p:sp>
        <p:sp>
          <p:nvSpPr>
            <p:cNvPr id="9" name="TextBox 9"/>
            <p:cNvSpPr txBox="1"/>
            <p:nvPr/>
          </p:nvSpPr>
          <p:spPr>
            <a:xfrm>
              <a:off x="0" y="5572621"/>
              <a:ext cx="15686877" cy="676275"/>
            </a:xfrm>
            <a:prstGeom prst="rect">
              <a:avLst/>
            </a:prstGeom>
          </p:spPr>
          <p:txBody>
            <a:bodyPr lIns="0" tIns="0" rIns="0" bIns="0" rtlCol="0" anchor="t">
              <a:spAutoFit/>
            </a:bodyPr>
            <a:lstStyle/>
            <a:p>
              <a:pPr algn="ctr">
                <a:lnSpc>
                  <a:spcPts val="4200"/>
                </a:lnSpc>
              </a:pPr>
              <a:r>
                <a:rPr lang="en-US" sz="3000" b="1">
                  <a:solidFill>
                    <a:srgbClr val="000000"/>
                  </a:solidFill>
                  <a:latin typeface="DM Sans Bold"/>
                  <a:ea typeface="DM Sans Bold"/>
                  <a:cs typeface="DM Sans Bold"/>
                  <a:sym typeface="DM Sans Bold"/>
                </a:rPr>
                <a:t>Optional End of Presentation Activity</a:t>
              </a:r>
            </a:p>
          </p:txBody>
        </p:sp>
      </p:grpSp>
      <p:sp>
        <p:nvSpPr>
          <p:cNvPr id="10" name="Freeform 10"/>
          <p:cNvSpPr/>
          <p:nvPr/>
        </p:nvSpPr>
        <p:spPr>
          <a:xfrm rot="-1647203">
            <a:off x="-941035" y="-1634269"/>
            <a:ext cx="7454424" cy="3889854"/>
          </a:xfrm>
          <a:custGeom>
            <a:avLst/>
            <a:gdLst/>
            <a:ahLst/>
            <a:cxnLst/>
            <a:rect l="l" t="t" r="r" b="b"/>
            <a:pathLst>
              <a:path w="7454424" h="3889854">
                <a:moveTo>
                  <a:pt x="0" y="0"/>
                </a:moveTo>
                <a:lnTo>
                  <a:pt x="7454424" y="0"/>
                </a:lnTo>
                <a:lnTo>
                  <a:pt x="7454424" y="3889854"/>
                </a:lnTo>
                <a:lnTo>
                  <a:pt x="0" y="388985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rot="2564050">
            <a:off x="-960732" y="8025835"/>
            <a:ext cx="3667002" cy="1266783"/>
          </a:xfrm>
          <a:custGeom>
            <a:avLst/>
            <a:gdLst/>
            <a:ahLst/>
            <a:cxnLst/>
            <a:rect l="l" t="t" r="r" b="b"/>
            <a:pathLst>
              <a:path w="3667002" h="1266783">
                <a:moveTo>
                  <a:pt x="0" y="0"/>
                </a:moveTo>
                <a:lnTo>
                  <a:pt x="3667002" y="0"/>
                </a:lnTo>
                <a:lnTo>
                  <a:pt x="3667002" y="1266783"/>
                </a:lnTo>
                <a:lnTo>
                  <a:pt x="0" y="1266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56261" y="3084521"/>
            <a:ext cx="5032560" cy="6345834"/>
            <a:chOff x="0" y="0"/>
            <a:chExt cx="1325448" cy="1671331"/>
          </a:xfrm>
        </p:grpSpPr>
        <p:sp>
          <p:nvSpPr>
            <p:cNvPr id="4" name="Freeform 4"/>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5" name="TextBox 5"/>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9981226" y="3084521"/>
            <a:ext cx="5032560" cy="6345834"/>
            <a:chOff x="0" y="0"/>
            <a:chExt cx="1325448" cy="1671331"/>
          </a:xfrm>
        </p:grpSpPr>
        <p:sp>
          <p:nvSpPr>
            <p:cNvPr id="7" name="Freeform 7"/>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8" name="TextBox 8"/>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3871719" y="4200038"/>
            <a:ext cx="4001643" cy="4114800"/>
          </a:xfrm>
          <a:custGeom>
            <a:avLst/>
            <a:gdLst/>
            <a:ahLst/>
            <a:cxnLst/>
            <a:rect l="l" t="t" r="r" b="b"/>
            <a:pathLst>
              <a:path w="4001643" h="4114800">
                <a:moveTo>
                  <a:pt x="0" y="0"/>
                </a:moveTo>
                <a:lnTo>
                  <a:pt x="4001643" y="0"/>
                </a:lnTo>
                <a:lnTo>
                  <a:pt x="40016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0345976" y="4200038"/>
            <a:ext cx="4303059" cy="4114800"/>
          </a:xfrm>
          <a:custGeom>
            <a:avLst/>
            <a:gdLst/>
            <a:ahLst/>
            <a:cxnLst/>
            <a:rect l="l" t="t" r="r" b="b"/>
            <a:pathLst>
              <a:path w="4303059" h="4114800">
                <a:moveTo>
                  <a:pt x="0" y="0"/>
                </a:moveTo>
                <a:lnTo>
                  <a:pt x="4303059" y="0"/>
                </a:lnTo>
                <a:lnTo>
                  <a:pt x="43030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3859485" y="1188593"/>
            <a:ext cx="10569029"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Permanent Marker"/>
                <a:ea typeface="Permanent Marker"/>
                <a:cs typeface="Permanent Marker"/>
                <a:sym typeface="Permanent Marker"/>
              </a:rPr>
              <a:t>Work in a cube or travel for your job?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rot="2564050">
            <a:off x="-960732" y="8025835"/>
            <a:ext cx="3667002" cy="1266783"/>
          </a:xfrm>
          <a:custGeom>
            <a:avLst/>
            <a:gdLst/>
            <a:ahLst/>
            <a:cxnLst/>
            <a:rect l="l" t="t" r="r" b="b"/>
            <a:pathLst>
              <a:path w="3667002" h="1266783">
                <a:moveTo>
                  <a:pt x="0" y="0"/>
                </a:moveTo>
                <a:lnTo>
                  <a:pt x="3667002" y="0"/>
                </a:lnTo>
                <a:lnTo>
                  <a:pt x="3667002" y="1266783"/>
                </a:lnTo>
                <a:lnTo>
                  <a:pt x="0" y="1266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56261" y="3084521"/>
            <a:ext cx="5032560" cy="6345834"/>
            <a:chOff x="0" y="0"/>
            <a:chExt cx="1325448" cy="1671331"/>
          </a:xfrm>
        </p:grpSpPr>
        <p:sp>
          <p:nvSpPr>
            <p:cNvPr id="4" name="Freeform 4"/>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5" name="TextBox 5"/>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9981226" y="3084521"/>
            <a:ext cx="5032560" cy="6345834"/>
            <a:chOff x="0" y="0"/>
            <a:chExt cx="1325448" cy="1671331"/>
          </a:xfrm>
        </p:grpSpPr>
        <p:sp>
          <p:nvSpPr>
            <p:cNvPr id="7" name="Freeform 7"/>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8" name="TextBox 8"/>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4920993" y="4200038"/>
            <a:ext cx="1903095" cy="4114800"/>
          </a:xfrm>
          <a:custGeom>
            <a:avLst/>
            <a:gdLst/>
            <a:ahLst/>
            <a:cxnLst/>
            <a:rect l="l" t="t" r="r" b="b"/>
            <a:pathLst>
              <a:path w="1903095" h="4114800">
                <a:moveTo>
                  <a:pt x="0" y="0"/>
                </a:moveTo>
                <a:lnTo>
                  <a:pt x="1903095" y="0"/>
                </a:lnTo>
                <a:lnTo>
                  <a:pt x="190309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0532688" y="4200038"/>
            <a:ext cx="3929634" cy="4114800"/>
          </a:xfrm>
          <a:custGeom>
            <a:avLst/>
            <a:gdLst/>
            <a:ahLst/>
            <a:cxnLst/>
            <a:rect l="l" t="t" r="r" b="b"/>
            <a:pathLst>
              <a:path w="3929634" h="4114800">
                <a:moveTo>
                  <a:pt x="0" y="0"/>
                </a:moveTo>
                <a:lnTo>
                  <a:pt x="3929634" y="0"/>
                </a:lnTo>
                <a:lnTo>
                  <a:pt x="39296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4148063" y="1188593"/>
            <a:ext cx="9991874"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Permanent Marker"/>
                <a:ea typeface="Permanent Marker"/>
                <a:cs typeface="Permanent Marker"/>
                <a:sym typeface="Permanent Marker"/>
              </a:rPr>
              <a:t>Work by yourself or work in a team?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rot="2564050">
            <a:off x="-960732" y="8025835"/>
            <a:ext cx="3667002" cy="1266783"/>
          </a:xfrm>
          <a:custGeom>
            <a:avLst/>
            <a:gdLst/>
            <a:ahLst/>
            <a:cxnLst/>
            <a:rect l="l" t="t" r="r" b="b"/>
            <a:pathLst>
              <a:path w="3667002" h="1266783">
                <a:moveTo>
                  <a:pt x="0" y="0"/>
                </a:moveTo>
                <a:lnTo>
                  <a:pt x="3667002" y="0"/>
                </a:lnTo>
                <a:lnTo>
                  <a:pt x="3667002" y="1266783"/>
                </a:lnTo>
                <a:lnTo>
                  <a:pt x="0" y="1266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56261" y="3084521"/>
            <a:ext cx="5032560" cy="6345834"/>
            <a:chOff x="0" y="0"/>
            <a:chExt cx="1325448" cy="1671331"/>
          </a:xfrm>
        </p:grpSpPr>
        <p:sp>
          <p:nvSpPr>
            <p:cNvPr id="4" name="Freeform 4"/>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5" name="TextBox 5"/>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9981226" y="3084521"/>
            <a:ext cx="5032560" cy="6345834"/>
            <a:chOff x="0" y="0"/>
            <a:chExt cx="1325448" cy="1671331"/>
          </a:xfrm>
        </p:grpSpPr>
        <p:sp>
          <p:nvSpPr>
            <p:cNvPr id="7" name="Freeform 7"/>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8" name="TextBox 8"/>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3748773" y="4200038"/>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0702424" y="4200038"/>
            <a:ext cx="3590163" cy="4114800"/>
          </a:xfrm>
          <a:custGeom>
            <a:avLst/>
            <a:gdLst/>
            <a:ahLst/>
            <a:cxnLst/>
            <a:rect l="l" t="t" r="r" b="b"/>
            <a:pathLst>
              <a:path w="3590163" h="4114800">
                <a:moveTo>
                  <a:pt x="0" y="0"/>
                </a:moveTo>
                <a:lnTo>
                  <a:pt x="3590163" y="0"/>
                </a:lnTo>
                <a:lnTo>
                  <a:pt x="359016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3498503" y="1188593"/>
            <a:ext cx="11290995"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Permanent Marker"/>
                <a:ea typeface="Permanent Marker"/>
                <a:cs typeface="Permanent Marker"/>
                <a:sym typeface="Permanent Marker"/>
              </a:rPr>
              <a:t>investigate fraud or help save our planet?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641560" y="-5508760"/>
            <a:ext cx="17004881" cy="21304520"/>
          </a:xfrm>
          <a:custGeom>
            <a:avLst/>
            <a:gdLst/>
            <a:ahLst/>
            <a:cxnLst/>
            <a:rect l="l" t="t" r="r" b="b"/>
            <a:pathLst>
              <a:path w="17004881" h="21304520">
                <a:moveTo>
                  <a:pt x="0" y="0"/>
                </a:moveTo>
                <a:lnTo>
                  <a:pt x="17004880" y="0"/>
                </a:lnTo>
                <a:lnTo>
                  <a:pt x="17004880" y="21304520"/>
                </a:lnTo>
                <a:lnTo>
                  <a:pt x="0" y="21304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79470">
            <a:off x="1023365" y="4332477"/>
            <a:ext cx="2237027" cy="2265865"/>
          </a:xfrm>
          <a:custGeom>
            <a:avLst/>
            <a:gdLst/>
            <a:ahLst/>
            <a:cxnLst/>
            <a:rect l="l" t="t" r="r" b="b"/>
            <a:pathLst>
              <a:path w="2237027" h="2265865">
                <a:moveTo>
                  <a:pt x="0" y="0"/>
                </a:moveTo>
                <a:lnTo>
                  <a:pt x="2237027" y="0"/>
                </a:lnTo>
                <a:lnTo>
                  <a:pt x="2237027" y="2265865"/>
                </a:lnTo>
                <a:lnTo>
                  <a:pt x="0" y="226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187122" y="-3133588"/>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41572" y="8330426"/>
            <a:ext cx="5957100" cy="2761928"/>
          </a:xfrm>
          <a:custGeom>
            <a:avLst/>
            <a:gdLst/>
            <a:ahLst/>
            <a:cxnLst/>
            <a:rect l="l" t="t" r="r" b="b"/>
            <a:pathLst>
              <a:path w="5957100" h="2761928">
                <a:moveTo>
                  <a:pt x="0" y="0"/>
                </a:moveTo>
                <a:lnTo>
                  <a:pt x="5957101" y="0"/>
                </a:lnTo>
                <a:lnTo>
                  <a:pt x="5957101" y="2761928"/>
                </a:lnTo>
                <a:lnTo>
                  <a:pt x="0" y="27619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4452297" y="6545756"/>
            <a:ext cx="3513280" cy="4546598"/>
          </a:xfrm>
          <a:custGeom>
            <a:avLst/>
            <a:gdLst/>
            <a:ahLst/>
            <a:cxnLst/>
            <a:rect l="l" t="t" r="r" b="b"/>
            <a:pathLst>
              <a:path w="3513280" h="4546598">
                <a:moveTo>
                  <a:pt x="0" y="0"/>
                </a:moveTo>
                <a:lnTo>
                  <a:pt x="3513280" y="0"/>
                </a:lnTo>
                <a:lnTo>
                  <a:pt x="3513280" y="4546598"/>
                </a:lnTo>
                <a:lnTo>
                  <a:pt x="0" y="45465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7" name="Group 7"/>
          <p:cNvGrpSpPr/>
          <p:nvPr/>
        </p:nvGrpSpPr>
        <p:grpSpPr>
          <a:xfrm>
            <a:off x="3434604" y="3122073"/>
            <a:ext cx="11765158" cy="4686672"/>
            <a:chOff x="0" y="0"/>
            <a:chExt cx="15686877" cy="6248896"/>
          </a:xfrm>
        </p:grpSpPr>
        <p:sp>
          <p:nvSpPr>
            <p:cNvPr id="8" name="TextBox 8"/>
            <p:cNvSpPr txBox="1"/>
            <p:nvPr/>
          </p:nvSpPr>
          <p:spPr>
            <a:xfrm>
              <a:off x="0" y="381000"/>
              <a:ext cx="15686877" cy="4953011"/>
            </a:xfrm>
            <a:prstGeom prst="rect">
              <a:avLst/>
            </a:prstGeom>
          </p:spPr>
          <p:txBody>
            <a:bodyPr lIns="0" tIns="0" rIns="0" bIns="0" rtlCol="0" anchor="t">
              <a:spAutoFit/>
            </a:bodyPr>
            <a:lstStyle/>
            <a:p>
              <a:pPr algn="ctr">
                <a:lnSpc>
                  <a:spcPts val="13500"/>
                </a:lnSpc>
              </a:pPr>
              <a:r>
                <a:rPr lang="en-US" sz="15000">
                  <a:solidFill>
                    <a:srgbClr val="672D89"/>
                  </a:solidFill>
                  <a:latin typeface="Permanent Marker"/>
                  <a:ea typeface="Permanent Marker"/>
                  <a:cs typeface="Permanent Marker"/>
                  <a:sym typeface="Permanent Marker"/>
                </a:rPr>
                <a:t>discover your future</a:t>
              </a:r>
            </a:p>
          </p:txBody>
        </p:sp>
        <p:sp>
          <p:nvSpPr>
            <p:cNvPr id="9" name="TextBox 9"/>
            <p:cNvSpPr txBox="1"/>
            <p:nvPr/>
          </p:nvSpPr>
          <p:spPr>
            <a:xfrm>
              <a:off x="0" y="5572621"/>
              <a:ext cx="15686877" cy="676275"/>
            </a:xfrm>
            <a:prstGeom prst="rect">
              <a:avLst/>
            </a:prstGeom>
          </p:spPr>
          <p:txBody>
            <a:bodyPr lIns="0" tIns="0" rIns="0" bIns="0" rtlCol="0" anchor="t">
              <a:spAutoFit/>
            </a:bodyPr>
            <a:lstStyle/>
            <a:p>
              <a:pPr algn="ctr">
                <a:lnSpc>
                  <a:spcPts val="4200"/>
                </a:lnSpc>
              </a:pPr>
              <a:r>
                <a:rPr lang="en-US" sz="3000" b="1">
                  <a:solidFill>
                    <a:srgbClr val="000000"/>
                  </a:solidFill>
                  <a:latin typeface="DM Sans Bold"/>
                  <a:ea typeface="DM Sans Bold"/>
                  <a:cs typeface="DM Sans Bold"/>
                  <a:sym typeface="DM Sans Bold"/>
                </a:rPr>
                <a:t>Discover a Career with Endless Possibilities</a:t>
              </a:r>
            </a:p>
          </p:txBody>
        </p:sp>
      </p:grpSp>
      <p:sp>
        <p:nvSpPr>
          <p:cNvPr id="10" name="Freeform 10"/>
          <p:cNvSpPr/>
          <p:nvPr/>
        </p:nvSpPr>
        <p:spPr>
          <a:xfrm rot="-1647203">
            <a:off x="-941035" y="-1634269"/>
            <a:ext cx="7454424" cy="3889854"/>
          </a:xfrm>
          <a:custGeom>
            <a:avLst/>
            <a:gdLst/>
            <a:ahLst/>
            <a:cxnLst/>
            <a:rect l="l" t="t" r="r" b="b"/>
            <a:pathLst>
              <a:path w="7454424" h="3889854">
                <a:moveTo>
                  <a:pt x="0" y="0"/>
                </a:moveTo>
                <a:lnTo>
                  <a:pt x="7454424" y="0"/>
                </a:lnTo>
                <a:lnTo>
                  <a:pt x="7454424" y="3889854"/>
                </a:lnTo>
                <a:lnTo>
                  <a:pt x="0" y="388985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3" name="Picture 12" descr="A blue and green logo&#10;&#10;Description automatically generated">
            <a:extLst>
              <a:ext uri="{FF2B5EF4-FFF2-40B4-BE49-F238E27FC236}">
                <a16:creationId xmlns:a16="http://schemas.microsoft.com/office/drawing/2014/main" id="{019120C4-EFAA-DFEB-C760-2F4F824EB4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90318" y="8572500"/>
            <a:ext cx="4114800" cy="1371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rot="2564050">
            <a:off x="-960732" y="8025835"/>
            <a:ext cx="3667002" cy="1266783"/>
          </a:xfrm>
          <a:custGeom>
            <a:avLst/>
            <a:gdLst/>
            <a:ahLst/>
            <a:cxnLst/>
            <a:rect l="l" t="t" r="r" b="b"/>
            <a:pathLst>
              <a:path w="3667002" h="1266783">
                <a:moveTo>
                  <a:pt x="0" y="0"/>
                </a:moveTo>
                <a:lnTo>
                  <a:pt x="3667002" y="0"/>
                </a:lnTo>
                <a:lnTo>
                  <a:pt x="3667002" y="1266783"/>
                </a:lnTo>
                <a:lnTo>
                  <a:pt x="0" y="1266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56261" y="3084521"/>
            <a:ext cx="5032560" cy="6345834"/>
            <a:chOff x="0" y="0"/>
            <a:chExt cx="1325448" cy="1671331"/>
          </a:xfrm>
        </p:grpSpPr>
        <p:sp>
          <p:nvSpPr>
            <p:cNvPr id="4" name="Freeform 4"/>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5" name="TextBox 5"/>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9981226" y="3084521"/>
            <a:ext cx="5032560" cy="6345834"/>
            <a:chOff x="0" y="0"/>
            <a:chExt cx="1325448" cy="1671331"/>
          </a:xfrm>
        </p:grpSpPr>
        <p:sp>
          <p:nvSpPr>
            <p:cNvPr id="7" name="Freeform 7"/>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8" name="TextBox 8"/>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4596459" y="4200038"/>
            <a:ext cx="2083117" cy="4114800"/>
          </a:xfrm>
          <a:custGeom>
            <a:avLst/>
            <a:gdLst/>
            <a:ahLst/>
            <a:cxnLst/>
            <a:rect l="l" t="t" r="r" b="b"/>
            <a:pathLst>
              <a:path w="2083117" h="4114800">
                <a:moveTo>
                  <a:pt x="0" y="0"/>
                </a:moveTo>
                <a:lnTo>
                  <a:pt x="2083117" y="0"/>
                </a:lnTo>
                <a:lnTo>
                  <a:pt x="2083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1329931" y="4200038"/>
            <a:ext cx="2335149" cy="4114800"/>
          </a:xfrm>
          <a:custGeom>
            <a:avLst/>
            <a:gdLst/>
            <a:ahLst/>
            <a:cxnLst/>
            <a:rect l="l" t="t" r="r" b="b"/>
            <a:pathLst>
              <a:path w="2335149" h="4114800">
                <a:moveTo>
                  <a:pt x="0" y="0"/>
                </a:moveTo>
                <a:lnTo>
                  <a:pt x="2335149" y="0"/>
                </a:lnTo>
                <a:lnTo>
                  <a:pt x="233514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4774704" y="1188593"/>
            <a:ext cx="8738592" cy="721995"/>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Permanent Marker"/>
                <a:ea typeface="Permanent Marker"/>
                <a:cs typeface="Permanent Marker"/>
                <a:sym typeface="Permanent Marker"/>
              </a:rPr>
              <a:t>track the money or tell a story?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rot="2564050">
            <a:off x="-960732" y="8025835"/>
            <a:ext cx="3667002" cy="1266783"/>
          </a:xfrm>
          <a:custGeom>
            <a:avLst/>
            <a:gdLst/>
            <a:ahLst/>
            <a:cxnLst/>
            <a:rect l="l" t="t" r="r" b="b"/>
            <a:pathLst>
              <a:path w="3667002" h="1266783">
                <a:moveTo>
                  <a:pt x="0" y="0"/>
                </a:moveTo>
                <a:lnTo>
                  <a:pt x="3667002" y="0"/>
                </a:lnTo>
                <a:lnTo>
                  <a:pt x="3667002" y="1266783"/>
                </a:lnTo>
                <a:lnTo>
                  <a:pt x="0" y="1266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356261" y="3084521"/>
            <a:ext cx="5032560" cy="6345834"/>
            <a:chOff x="0" y="0"/>
            <a:chExt cx="1325448" cy="1671331"/>
          </a:xfrm>
        </p:grpSpPr>
        <p:sp>
          <p:nvSpPr>
            <p:cNvPr id="4" name="Freeform 4"/>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5" name="TextBox 5"/>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9981226" y="3084521"/>
            <a:ext cx="5032560" cy="6345834"/>
            <a:chOff x="0" y="0"/>
            <a:chExt cx="1325448" cy="1671331"/>
          </a:xfrm>
        </p:grpSpPr>
        <p:sp>
          <p:nvSpPr>
            <p:cNvPr id="7" name="Freeform 7"/>
            <p:cNvSpPr/>
            <p:nvPr/>
          </p:nvSpPr>
          <p:spPr>
            <a:xfrm>
              <a:off x="0" y="0"/>
              <a:ext cx="1325448" cy="1671331"/>
            </a:xfrm>
            <a:custGeom>
              <a:avLst/>
              <a:gdLst/>
              <a:ahLst/>
              <a:cxnLst/>
              <a:rect l="l" t="t" r="r" b="b"/>
              <a:pathLst>
                <a:path w="1325448" h="1671331">
                  <a:moveTo>
                    <a:pt x="78457" y="0"/>
                  </a:moveTo>
                  <a:lnTo>
                    <a:pt x="1246991" y="0"/>
                  </a:lnTo>
                  <a:cubicBezTo>
                    <a:pt x="1267799" y="0"/>
                    <a:pt x="1287755" y="8266"/>
                    <a:pt x="1302468" y="22979"/>
                  </a:cubicBezTo>
                  <a:cubicBezTo>
                    <a:pt x="1317182" y="37693"/>
                    <a:pt x="1325448" y="57649"/>
                    <a:pt x="1325448" y="78457"/>
                  </a:cubicBezTo>
                  <a:lnTo>
                    <a:pt x="1325448" y="1592874"/>
                  </a:lnTo>
                  <a:cubicBezTo>
                    <a:pt x="1325448" y="1613682"/>
                    <a:pt x="1317182" y="1633638"/>
                    <a:pt x="1302468" y="1648351"/>
                  </a:cubicBezTo>
                  <a:cubicBezTo>
                    <a:pt x="1287755" y="1663065"/>
                    <a:pt x="1267799" y="1671331"/>
                    <a:pt x="1246991" y="1671331"/>
                  </a:cubicBezTo>
                  <a:lnTo>
                    <a:pt x="78457" y="1671331"/>
                  </a:lnTo>
                  <a:cubicBezTo>
                    <a:pt x="57649" y="1671331"/>
                    <a:pt x="37693" y="1663065"/>
                    <a:pt x="22979" y="1648351"/>
                  </a:cubicBezTo>
                  <a:cubicBezTo>
                    <a:pt x="8266" y="1633638"/>
                    <a:pt x="0" y="1613682"/>
                    <a:pt x="0" y="1592874"/>
                  </a:cubicBezTo>
                  <a:lnTo>
                    <a:pt x="0" y="78457"/>
                  </a:lnTo>
                  <a:cubicBezTo>
                    <a:pt x="0" y="57649"/>
                    <a:pt x="8266" y="37693"/>
                    <a:pt x="22979" y="22979"/>
                  </a:cubicBezTo>
                  <a:cubicBezTo>
                    <a:pt x="37693" y="8266"/>
                    <a:pt x="57649" y="0"/>
                    <a:pt x="78457" y="0"/>
                  </a:cubicBezTo>
                  <a:close/>
                </a:path>
              </a:pathLst>
            </a:custGeom>
            <a:solidFill>
              <a:srgbClr val="3A5DAE"/>
            </a:solidFill>
          </p:spPr>
          <p:txBody>
            <a:bodyPr/>
            <a:lstStyle/>
            <a:p>
              <a:endParaRPr lang="en-US"/>
            </a:p>
          </p:txBody>
        </p:sp>
        <p:sp>
          <p:nvSpPr>
            <p:cNvPr id="8" name="TextBox 8"/>
            <p:cNvSpPr txBox="1"/>
            <p:nvPr/>
          </p:nvSpPr>
          <p:spPr>
            <a:xfrm>
              <a:off x="0" y="-47625"/>
              <a:ext cx="1325448" cy="171895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3815141" y="420003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0508910" y="4549731"/>
            <a:ext cx="3977191" cy="3415413"/>
          </a:xfrm>
          <a:custGeom>
            <a:avLst/>
            <a:gdLst/>
            <a:ahLst/>
            <a:cxnLst/>
            <a:rect l="l" t="t" r="r" b="b"/>
            <a:pathLst>
              <a:path w="3977191" h="3415413">
                <a:moveTo>
                  <a:pt x="0" y="0"/>
                </a:moveTo>
                <a:lnTo>
                  <a:pt x="3977191" y="0"/>
                </a:lnTo>
                <a:lnTo>
                  <a:pt x="3977191" y="3415413"/>
                </a:lnTo>
                <a:lnTo>
                  <a:pt x="0" y="3415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2895600" y="1188593"/>
            <a:ext cx="12880628" cy="711220"/>
          </a:xfrm>
          <a:prstGeom prst="rect">
            <a:avLst/>
          </a:prstGeom>
        </p:spPr>
        <p:txBody>
          <a:bodyPr wrap="square" lIns="0" tIns="0" rIns="0" bIns="0" rtlCol="0" anchor="t">
            <a:spAutoFit/>
          </a:bodyPr>
          <a:lstStyle/>
          <a:p>
            <a:pPr algn="ctr">
              <a:lnSpc>
                <a:spcPts val="5880"/>
              </a:lnSpc>
              <a:spcBef>
                <a:spcPct val="0"/>
              </a:spcBef>
            </a:pPr>
            <a:r>
              <a:rPr lang="en-US" sz="4200" dirty="0">
                <a:solidFill>
                  <a:srgbClr val="000000"/>
                </a:solidFill>
                <a:latin typeface="Permanent Marker"/>
                <a:ea typeface="Permanent Marker"/>
                <a:cs typeface="Permanent Marker"/>
                <a:sym typeface="Permanent Marker"/>
              </a:rPr>
              <a:t>work for a company or own your own business?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928305"/>
            <a:ext cx="5439970" cy="724276"/>
            <a:chOff x="0" y="0"/>
            <a:chExt cx="7253293" cy="965701"/>
          </a:xfrm>
        </p:grpSpPr>
        <p:sp>
          <p:nvSpPr>
            <p:cNvPr id="3" name="AutoShape 3"/>
            <p:cNvSpPr/>
            <p:nvPr/>
          </p:nvSpPr>
          <p:spPr>
            <a:xfrm>
              <a:off x="0" y="0"/>
              <a:ext cx="7253293" cy="965701"/>
            </a:xfrm>
            <a:prstGeom prst="rect">
              <a:avLst/>
            </a:prstGeom>
            <a:solidFill>
              <a:srgbClr val="FFFFFF"/>
            </a:solidFill>
          </p:spPr>
          <p:txBody>
            <a:bodyPr/>
            <a:lstStyle/>
            <a:p>
              <a:endParaRPr lang="en-US"/>
            </a:p>
          </p:txBody>
        </p:sp>
        <p:sp>
          <p:nvSpPr>
            <p:cNvPr id="4" name="TextBox 4"/>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Keep track of the money</a:t>
              </a:r>
            </a:p>
          </p:txBody>
        </p:sp>
      </p:grpSp>
      <p:grpSp>
        <p:nvGrpSpPr>
          <p:cNvPr id="5" name="Group 5"/>
          <p:cNvGrpSpPr/>
          <p:nvPr/>
        </p:nvGrpSpPr>
        <p:grpSpPr>
          <a:xfrm>
            <a:off x="1028700" y="9112936"/>
            <a:ext cx="5439970" cy="724276"/>
            <a:chOff x="0" y="0"/>
            <a:chExt cx="7253293" cy="965701"/>
          </a:xfrm>
        </p:grpSpPr>
        <p:sp>
          <p:nvSpPr>
            <p:cNvPr id="6" name="AutoShape 6"/>
            <p:cNvSpPr/>
            <p:nvPr/>
          </p:nvSpPr>
          <p:spPr>
            <a:xfrm>
              <a:off x="0" y="0"/>
              <a:ext cx="7253293" cy="965701"/>
            </a:xfrm>
            <a:prstGeom prst="rect">
              <a:avLst/>
            </a:prstGeom>
            <a:solidFill>
              <a:srgbClr val="FFA300"/>
            </a:solidFill>
          </p:spPr>
          <p:txBody>
            <a:bodyPr/>
            <a:lstStyle/>
            <a:p>
              <a:endParaRPr lang="en-US"/>
            </a:p>
          </p:txBody>
        </p:sp>
        <p:sp>
          <p:nvSpPr>
            <p:cNvPr id="7" name="TextBox 7"/>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Work for a company</a:t>
              </a:r>
            </a:p>
          </p:txBody>
        </p:sp>
      </p:grpSp>
      <p:grpSp>
        <p:nvGrpSpPr>
          <p:cNvPr id="8" name="Group 8"/>
          <p:cNvGrpSpPr/>
          <p:nvPr/>
        </p:nvGrpSpPr>
        <p:grpSpPr>
          <a:xfrm>
            <a:off x="7710047" y="7928305"/>
            <a:ext cx="5439970" cy="724276"/>
            <a:chOff x="0" y="0"/>
            <a:chExt cx="7253293" cy="965701"/>
          </a:xfrm>
        </p:grpSpPr>
        <p:sp>
          <p:nvSpPr>
            <p:cNvPr id="9" name="AutoShape 9"/>
            <p:cNvSpPr/>
            <p:nvPr/>
          </p:nvSpPr>
          <p:spPr>
            <a:xfrm>
              <a:off x="0" y="0"/>
              <a:ext cx="7253293" cy="965701"/>
            </a:xfrm>
            <a:prstGeom prst="rect">
              <a:avLst/>
            </a:prstGeom>
            <a:solidFill>
              <a:srgbClr val="EB04A3"/>
            </a:solidFill>
          </p:spPr>
          <p:txBody>
            <a:bodyPr/>
            <a:lstStyle/>
            <a:p>
              <a:endParaRPr lang="en-US"/>
            </a:p>
          </p:txBody>
        </p:sp>
        <p:sp>
          <p:nvSpPr>
            <p:cNvPr id="10" name="TextBox 10"/>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Use finances to tell a story</a:t>
              </a:r>
            </a:p>
          </p:txBody>
        </p:sp>
      </p:grpSp>
      <p:grpSp>
        <p:nvGrpSpPr>
          <p:cNvPr id="11" name="Group 11"/>
          <p:cNvGrpSpPr/>
          <p:nvPr/>
        </p:nvGrpSpPr>
        <p:grpSpPr>
          <a:xfrm>
            <a:off x="7710047" y="9112936"/>
            <a:ext cx="5439970" cy="724276"/>
            <a:chOff x="0" y="0"/>
            <a:chExt cx="7253293" cy="965701"/>
          </a:xfrm>
        </p:grpSpPr>
        <p:sp>
          <p:nvSpPr>
            <p:cNvPr id="12" name="AutoShape 12"/>
            <p:cNvSpPr/>
            <p:nvPr/>
          </p:nvSpPr>
          <p:spPr>
            <a:xfrm>
              <a:off x="0" y="0"/>
              <a:ext cx="7253293" cy="965701"/>
            </a:xfrm>
            <a:prstGeom prst="rect">
              <a:avLst/>
            </a:prstGeom>
            <a:solidFill>
              <a:srgbClr val="D2FFE5"/>
            </a:solidFill>
          </p:spPr>
          <p:txBody>
            <a:bodyPr/>
            <a:lstStyle/>
            <a:p>
              <a:endParaRPr lang="en-US"/>
            </a:p>
          </p:txBody>
        </p:sp>
        <p:sp>
          <p:nvSpPr>
            <p:cNvPr id="13" name="TextBox 13"/>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Be your own boss</a:t>
              </a:r>
            </a:p>
          </p:txBody>
        </p:sp>
      </p:grpSp>
      <p:sp>
        <p:nvSpPr>
          <p:cNvPr id="14" name="Freeform 14"/>
          <p:cNvSpPr/>
          <p:nvPr/>
        </p:nvSpPr>
        <p:spPr>
          <a:xfrm>
            <a:off x="5802359" y="7594749"/>
            <a:ext cx="959348" cy="1083453"/>
          </a:xfrm>
          <a:custGeom>
            <a:avLst/>
            <a:gdLst/>
            <a:ahLst/>
            <a:cxnLst/>
            <a:rect l="l" t="t" r="r" b="b"/>
            <a:pathLst>
              <a:path w="959348" h="1083453">
                <a:moveTo>
                  <a:pt x="0" y="0"/>
                </a:moveTo>
                <a:lnTo>
                  <a:pt x="959348" y="0"/>
                </a:lnTo>
                <a:lnTo>
                  <a:pt x="959348" y="1083452"/>
                </a:lnTo>
                <a:lnTo>
                  <a:pt x="0" y="10834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028700" y="1162050"/>
            <a:ext cx="13833263" cy="2381250"/>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in accounting, there’s something for everyone!</a:t>
            </a:r>
          </a:p>
        </p:txBody>
      </p:sp>
      <p:sp>
        <p:nvSpPr>
          <p:cNvPr id="16" name="Freeform 16"/>
          <p:cNvSpPr/>
          <p:nvPr/>
        </p:nvSpPr>
        <p:spPr>
          <a:xfrm>
            <a:off x="5802359" y="8753760"/>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2527738" y="7594572"/>
            <a:ext cx="959348" cy="1083453"/>
          </a:xfrm>
          <a:custGeom>
            <a:avLst/>
            <a:gdLst/>
            <a:ahLst/>
            <a:cxnLst/>
            <a:rect l="l" t="t" r="r" b="b"/>
            <a:pathLst>
              <a:path w="959348" h="1083453">
                <a:moveTo>
                  <a:pt x="0" y="0"/>
                </a:moveTo>
                <a:lnTo>
                  <a:pt x="959349" y="0"/>
                </a:lnTo>
                <a:lnTo>
                  <a:pt x="959349"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12527738" y="8727257"/>
            <a:ext cx="959348" cy="1083453"/>
          </a:xfrm>
          <a:custGeom>
            <a:avLst/>
            <a:gdLst/>
            <a:ahLst/>
            <a:cxnLst/>
            <a:rect l="l" t="t" r="r" b="b"/>
            <a:pathLst>
              <a:path w="959348" h="1083453">
                <a:moveTo>
                  <a:pt x="0" y="0"/>
                </a:moveTo>
                <a:lnTo>
                  <a:pt x="959349" y="0"/>
                </a:lnTo>
                <a:lnTo>
                  <a:pt x="959349" y="1083452"/>
                </a:lnTo>
                <a:lnTo>
                  <a:pt x="0" y="10834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9" name="Group 19"/>
          <p:cNvGrpSpPr/>
          <p:nvPr/>
        </p:nvGrpSpPr>
        <p:grpSpPr>
          <a:xfrm>
            <a:off x="1028700" y="5609641"/>
            <a:ext cx="5439970" cy="724276"/>
            <a:chOff x="0" y="0"/>
            <a:chExt cx="7253293" cy="965701"/>
          </a:xfrm>
        </p:grpSpPr>
        <p:sp>
          <p:nvSpPr>
            <p:cNvPr id="20" name="AutoShape 20"/>
            <p:cNvSpPr/>
            <p:nvPr/>
          </p:nvSpPr>
          <p:spPr>
            <a:xfrm>
              <a:off x="0" y="0"/>
              <a:ext cx="7253293" cy="965701"/>
            </a:xfrm>
            <a:prstGeom prst="rect">
              <a:avLst/>
            </a:prstGeom>
            <a:solidFill>
              <a:srgbClr val="FFFFFF"/>
            </a:solidFill>
          </p:spPr>
          <p:txBody>
            <a:bodyPr/>
            <a:lstStyle/>
            <a:p>
              <a:endParaRPr lang="en-US"/>
            </a:p>
          </p:txBody>
        </p:sp>
        <p:sp>
          <p:nvSpPr>
            <p:cNvPr id="21" name="TextBox 21"/>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Work in a team</a:t>
              </a:r>
            </a:p>
          </p:txBody>
        </p:sp>
      </p:grpSp>
      <p:grpSp>
        <p:nvGrpSpPr>
          <p:cNvPr id="22" name="Group 22"/>
          <p:cNvGrpSpPr/>
          <p:nvPr/>
        </p:nvGrpSpPr>
        <p:grpSpPr>
          <a:xfrm>
            <a:off x="1028700" y="6794273"/>
            <a:ext cx="5439970" cy="724276"/>
            <a:chOff x="0" y="0"/>
            <a:chExt cx="7253293" cy="965701"/>
          </a:xfrm>
        </p:grpSpPr>
        <p:sp>
          <p:nvSpPr>
            <p:cNvPr id="23" name="AutoShape 23"/>
            <p:cNvSpPr/>
            <p:nvPr/>
          </p:nvSpPr>
          <p:spPr>
            <a:xfrm>
              <a:off x="0" y="0"/>
              <a:ext cx="7253293" cy="965701"/>
            </a:xfrm>
            <a:prstGeom prst="rect">
              <a:avLst/>
            </a:prstGeom>
            <a:solidFill>
              <a:srgbClr val="FFA300"/>
            </a:solidFill>
          </p:spPr>
          <p:txBody>
            <a:bodyPr/>
            <a:lstStyle/>
            <a:p>
              <a:endParaRPr lang="en-US"/>
            </a:p>
          </p:txBody>
        </p:sp>
        <p:sp>
          <p:nvSpPr>
            <p:cNvPr id="24" name="TextBox 24"/>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Investigate fraud</a:t>
              </a:r>
            </a:p>
          </p:txBody>
        </p:sp>
      </p:grpSp>
      <p:grpSp>
        <p:nvGrpSpPr>
          <p:cNvPr id="25" name="Group 25"/>
          <p:cNvGrpSpPr/>
          <p:nvPr/>
        </p:nvGrpSpPr>
        <p:grpSpPr>
          <a:xfrm>
            <a:off x="7710047" y="5609641"/>
            <a:ext cx="5439970" cy="724276"/>
            <a:chOff x="0" y="0"/>
            <a:chExt cx="7253293" cy="965701"/>
          </a:xfrm>
        </p:grpSpPr>
        <p:sp>
          <p:nvSpPr>
            <p:cNvPr id="26" name="AutoShape 26"/>
            <p:cNvSpPr/>
            <p:nvPr/>
          </p:nvSpPr>
          <p:spPr>
            <a:xfrm>
              <a:off x="0" y="0"/>
              <a:ext cx="7253293" cy="965701"/>
            </a:xfrm>
            <a:prstGeom prst="rect">
              <a:avLst/>
            </a:prstGeom>
            <a:solidFill>
              <a:srgbClr val="EB04A3"/>
            </a:solidFill>
          </p:spPr>
          <p:txBody>
            <a:bodyPr/>
            <a:lstStyle/>
            <a:p>
              <a:endParaRPr lang="en-US"/>
            </a:p>
          </p:txBody>
        </p:sp>
        <p:sp>
          <p:nvSpPr>
            <p:cNvPr id="27" name="TextBox 27"/>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Work by yourself</a:t>
              </a:r>
            </a:p>
          </p:txBody>
        </p:sp>
      </p:grpSp>
      <p:grpSp>
        <p:nvGrpSpPr>
          <p:cNvPr id="28" name="Group 28"/>
          <p:cNvGrpSpPr/>
          <p:nvPr/>
        </p:nvGrpSpPr>
        <p:grpSpPr>
          <a:xfrm>
            <a:off x="7710047" y="6794273"/>
            <a:ext cx="5439970" cy="724276"/>
            <a:chOff x="0" y="0"/>
            <a:chExt cx="7253293" cy="965701"/>
          </a:xfrm>
        </p:grpSpPr>
        <p:sp>
          <p:nvSpPr>
            <p:cNvPr id="29" name="AutoShape 29"/>
            <p:cNvSpPr/>
            <p:nvPr/>
          </p:nvSpPr>
          <p:spPr>
            <a:xfrm>
              <a:off x="0" y="0"/>
              <a:ext cx="7253293" cy="965701"/>
            </a:xfrm>
            <a:prstGeom prst="rect">
              <a:avLst/>
            </a:prstGeom>
            <a:solidFill>
              <a:srgbClr val="D2FFE5"/>
            </a:solidFill>
          </p:spPr>
          <p:txBody>
            <a:bodyPr/>
            <a:lstStyle/>
            <a:p>
              <a:endParaRPr lang="en-US"/>
            </a:p>
          </p:txBody>
        </p:sp>
        <p:sp>
          <p:nvSpPr>
            <p:cNvPr id="30" name="TextBox 30"/>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Protect the environment</a:t>
              </a:r>
            </a:p>
          </p:txBody>
        </p:sp>
      </p:grpSp>
      <p:sp>
        <p:nvSpPr>
          <p:cNvPr id="31" name="Freeform 31"/>
          <p:cNvSpPr/>
          <p:nvPr/>
        </p:nvSpPr>
        <p:spPr>
          <a:xfrm>
            <a:off x="5802359" y="5275908"/>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a:off x="5802359" y="6408593"/>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Freeform 33"/>
          <p:cNvSpPr/>
          <p:nvPr/>
        </p:nvSpPr>
        <p:spPr>
          <a:xfrm>
            <a:off x="12527738" y="5275908"/>
            <a:ext cx="959348" cy="1083453"/>
          </a:xfrm>
          <a:custGeom>
            <a:avLst/>
            <a:gdLst/>
            <a:ahLst/>
            <a:cxnLst/>
            <a:rect l="l" t="t" r="r" b="b"/>
            <a:pathLst>
              <a:path w="959348" h="1083453">
                <a:moveTo>
                  <a:pt x="0" y="0"/>
                </a:moveTo>
                <a:lnTo>
                  <a:pt x="959349" y="0"/>
                </a:lnTo>
                <a:lnTo>
                  <a:pt x="959349"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12527738" y="6408593"/>
            <a:ext cx="959348" cy="1083453"/>
          </a:xfrm>
          <a:custGeom>
            <a:avLst/>
            <a:gdLst/>
            <a:ahLst/>
            <a:cxnLst/>
            <a:rect l="l" t="t" r="r" b="b"/>
            <a:pathLst>
              <a:path w="959348" h="1083453">
                <a:moveTo>
                  <a:pt x="0" y="0"/>
                </a:moveTo>
                <a:lnTo>
                  <a:pt x="959349" y="0"/>
                </a:lnTo>
                <a:lnTo>
                  <a:pt x="959349"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5" name="Freeform 35"/>
          <p:cNvSpPr/>
          <p:nvPr/>
        </p:nvSpPr>
        <p:spPr>
          <a:xfrm>
            <a:off x="15121187" y="275641"/>
            <a:ext cx="9746512" cy="5334000"/>
          </a:xfrm>
          <a:custGeom>
            <a:avLst/>
            <a:gdLst/>
            <a:ahLst/>
            <a:cxnLst/>
            <a:rect l="l" t="t" r="r" b="b"/>
            <a:pathLst>
              <a:path w="9746512" h="5334000">
                <a:moveTo>
                  <a:pt x="0" y="0"/>
                </a:moveTo>
                <a:lnTo>
                  <a:pt x="9746511" y="0"/>
                </a:lnTo>
                <a:lnTo>
                  <a:pt x="9746511" y="5334000"/>
                </a:lnTo>
                <a:lnTo>
                  <a:pt x="0" y="5334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6" name="Group 36"/>
          <p:cNvGrpSpPr/>
          <p:nvPr/>
        </p:nvGrpSpPr>
        <p:grpSpPr>
          <a:xfrm>
            <a:off x="1028700" y="4421413"/>
            <a:ext cx="5439970" cy="724276"/>
            <a:chOff x="0" y="0"/>
            <a:chExt cx="7253293" cy="965701"/>
          </a:xfrm>
        </p:grpSpPr>
        <p:sp>
          <p:nvSpPr>
            <p:cNvPr id="37" name="AutoShape 37"/>
            <p:cNvSpPr/>
            <p:nvPr/>
          </p:nvSpPr>
          <p:spPr>
            <a:xfrm>
              <a:off x="0" y="0"/>
              <a:ext cx="7253293" cy="965701"/>
            </a:xfrm>
            <a:prstGeom prst="rect">
              <a:avLst/>
            </a:prstGeom>
            <a:solidFill>
              <a:srgbClr val="FFA300"/>
            </a:solidFill>
          </p:spPr>
          <p:txBody>
            <a:bodyPr/>
            <a:lstStyle/>
            <a:p>
              <a:endParaRPr lang="en-US"/>
            </a:p>
          </p:txBody>
        </p:sp>
        <p:sp>
          <p:nvSpPr>
            <p:cNvPr id="38" name="TextBox 38"/>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FFFFFF"/>
                  </a:solidFill>
                  <a:latin typeface="DM Sans"/>
                  <a:ea typeface="DM Sans"/>
                  <a:cs typeface="DM Sans"/>
                  <a:sym typeface="DM Sans"/>
                </a:rPr>
                <a:t>Travel for your job</a:t>
              </a:r>
            </a:p>
          </p:txBody>
        </p:sp>
      </p:grpSp>
      <p:grpSp>
        <p:nvGrpSpPr>
          <p:cNvPr id="39" name="Group 39"/>
          <p:cNvGrpSpPr/>
          <p:nvPr/>
        </p:nvGrpSpPr>
        <p:grpSpPr>
          <a:xfrm>
            <a:off x="7710047" y="4421413"/>
            <a:ext cx="5439970" cy="724276"/>
            <a:chOff x="0" y="0"/>
            <a:chExt cx="7253293" cy="965701"/>
          </a:xfrm>
        </p:grpSpPr>
        <p:sp>
          <p:nvSpPr>
            <p:cNvPr id="40" name="AutoShape 40"/>
            <p:cNvSpPr/>
            <p:nvPr/>
          </p:nvSpPr>
          <p:spPr>
            <a:xfrm>
              <a:off x="0" y="0"/>
              <a:ext cx="7253293" cy="965701"/>
            </a:xfrm>
            <a:prstGeom prst="rect">
              <a:avLst/>
            </a:prstGeom>
            <a:solidFill>
              <a:srgbClr val="D2FFE5"/>
            </a:solidFill>
          </p:spPr>
          <p:txBody>
            <a:bodyPr/>
            <a:lstStyle/>
            <a:p>
              <a:endParaRPr lang="en-US"/>
            </a:p>
          </p:txBody>
        </p:sp>
        <p:sp>
          <p:nvSpPr>
            <p:cNvPr id="41" name="TextBox 41"/>
            <p:cNvSpPr txBox="1"/>
            <p:nvPr/>
          </p:nvSpPr>
          <p:spPr>
            <a:xfrm>
              <a:off x="552429" y="174452"/>
              <a:ext cx="6148435" cy="569172"/>
            </a:xfrm>
            <a:prstGeom prst="rect">
              <a:avLst/>
            </a:prstGeom>
          </p:spPr>
          <p:txBody>
            <a:bodyPr lIns="0" tIns="0" rIns="0" bIns="0" rtlCol="0" anchor="t">
              <a:spAutoFit/>
            </a:bodyPr>
            <a:lstStyle/>
            <a:p>
              <a:pPr algn="l">
                <a:lnSpc>
                  <a:spcPts val="3640"/>
                </a:lnSpc>
              </a:pPr>
              <a:r>
                <a:rPr lang="en-US" sz="2600">
                  <a:solidFill>
                    <a:srgbClr val="3A5DAE"/>
                  </a:solidFill>
                  <a:latin typeface="DM Sans"/>
                  <a:ea typeface="DM Sans"/>
                  <a:cs typeface="DM Sans"/>
                  <a:sym typeface="DM Sans"/>
                </a:rPr>
                <a:t>Work at a desk</a:t>
              </a:r>
            </a:p>
          </p:txBody>
        </p:sp>
      </p:grpSp>
      <p:sp>
        <p:nvSpPr>
          <p:cNvPr id="42" name="Freeform 42"/>
          <p:cNvSpPr/>
          <p:nvPr/>
        </p:nvSpPr>
        <p:spPr>
          <a:xfrm>
            <a:off x="5802359" y="4087680"/>
            <a:ext cx="959348" cy="1083453"/>
          </a:xfrm>
          <a:custGeom>
            <a:avLst/>
            <a:gdLst/>
            <a:ahLst/>
            <a:cxnLst/>
            <a:rect l="l" t="t" r="r" b="b"/>
            <a:pathLst>
              <a:path w="959348" h="1083453">
                <a:moveTo>
                  <a:pt x="0" y="0"/>
                </a:moveTo>
                <a:lnTo>
                  <a:pt x="959348" y="0"/>
                </a:lnTo>
                <a:lnTo>
                  <a:pt x="959348"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3" name="Freeform 43"/>
          <p:cNvSpPr/>
          <p:nvPr/>
        </p:nvSpPr>
        <p:spPr>
          <a:xfrm>
            <a:off x="12527738" y="4035734"/>
            <a:ext cx="959348" cy="1083453"/>
          </a:xfrm>
          <a:custGeom>
            <a:avLst/>
            <a:gdLst/>
            <a:ahLst/>
            <a:cxnLst/>
            <a:rect l="l" t="t" r="r" b="b"/>
            <a:pathLst>
              <a:path w="959348" h="1083453">
                <a:moveTo>
                  <a:pt x="0" y="0"/>
                </a:moveTo>
                <a:lnTo>
                  <a:pt x="959349" y="0"/>
                </a:lnTo>
                <a:lnTo>
                  <a:pt x="959349" y="1083453"/>
                </a:lnTo>
                <a:lnTo>
                  <a:pt x="0" y="108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Freeform 2"/>
          <p:cNvSpPr/>
          <p:nvPr/>
        </p:nvSpPr>
        <p:spPr>
          <a:xfrm flipV="1">
            <a:off x="12651965" y="6875895"/>
            <a:ext cx="6860329" cy="4764810"/>
          </a:xfrm>
          <a:custGeom>
            <a:avLst/>
            <a:gdLst/>
            <a:ahLst/>
            <a:cxnLst/>
            <a:rect l="l" t="t" r="r" b="b"/>
            <a:pathLst>
              <a:path w="6860329" h="4764810">
                <a:moveTo>
                  <a:pt x="0" y="4764810"/>
                </a:moveTo>
                <a:lnTo>
                  <a:pt x="6860328" y="4764810"/>
                </a:lnTo>
                <a:lnTo>
                  <a:pt x="6860328" y="0"/>
                </a:lnTo>
                <a:lnTo>
                  <a:pt x="0" y="0"/>
                </a:lnTo>
                <a:lnTo>
                  <a:pt x="0" y="476481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1572" y="8330426"/>
            <a:ext cx="5957100" cy="2761928"/>
          </a:xfrm>
          <a:custGeom>
            <a:avLst/>
            <a:gdLst/>
            <a:ahLst/>
            <a:cxnLst/>
            <a:rect l="l" t="t" r="r" b="b"/>
            <a:pathLst>
              <a:path w="5957100" h="2761928">
                <a:moveTo>
                  <a:pt x="0" y="0"/>
                </a:moveTo>
                <a:lnTo>
                  <a:pt x="5957101" y="0"/>
                </a:lnTo>
                <a:lnTo>
                  <a:pt x="5957101" y="2761928"/>
                </a:lnTo>
                <a:lnTo>
                  <a:pt x="0" y="27619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4" name="Group 4"/>
          <p:cNvGrpSpPr/>
          <p:nvPr/>
        </p:nvGrpSpPr>
        <p:grpSpPr>
          <a:xfrm>
            <a:off x="2655161" y="1028700"/>
            <a:ext cx="12977678" cy="7527053"/>
            <a:chOff x="0" y="0"/>
            <a:chExt cx="17303571" cy="10036071"/>
          </a:xfrm>
        </p:grpSpPr>
        <p:sp>
          <p:nvSpPr>
            <p:cNvPr id="5" name="Freeform 5"/>
            <p:cNvSpPr/>
            <p:nvPr/>
          </p:nvSpPr>
          <p:spPr>
            <a:xfrm>
              <a:off x="0" y="0"/>
              <a:ext cx="17303571" cy="10036071"/>
            </a:xfrm>
            <a:custGeom>
              <a:avLst/>
              <a:gdLst/>
              <a:ahLst/>
              <a:cxnLst/>
              <a:rect l="l" t="t" r="r" b="b"/>
              <a:pathLst>
                <a:path w="17303571" h="10036071">
                  <a:moveTo>
                    <a:pt x="0" y="0"/>
                  </a:moveTo>
                  <a:lnTo>
                    <a:pt x="17303571" y="0"/>
                  </a:lnTo>
                  <a:lnTo>
                    <a:pt x="17303571" y="10036071"/>
                  </a:lnTo>
                  <a:lnTo>
                    <a:pt x="0" y="10036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4118271" y="3098156"/>
              <a:ext cx="9067029" cy="2753080"/>
            </a:xfrm>
            <a:custGeom>
              <a:avLst/>
              <a:gdLst/>
              <a:ahLst/>
              <a:cxnLst/>
              <a:rect l="l" t="t" r="r" b="b"/>
              <a:pathLst>
                <a:path w="9067029" h="2753080">
                  <a:moveTo>
                    <a:pt x="0" y="0"/>
                  </a:moveTo>
                  <a:lnTo>
                    <a:pt x="9067029" y="0"/>
                  </a:lnTo>
                  <a:lnTo>
                    <a:pt x="9067029" y="2753080"/>
                  </a:lnTo>
                  <a:lnTo>
                    <a:pt x="0" y="27530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5381448" y="3566355"/>
              <a:ext cx="6540675" cy="1654756"/>
            </a:xfrm>
            <a:prstGeom prst="rect">
              <a:avLst/>
            </a:prstGeom>
          </p:spPr>
          <p:txBody>
            <a:bodyPr lIns="0" tIns="0" rIns="0" bIns="0" rtlCol="0" anchor="t">
              <a:spAutoFit/>
            </a:bodyPr>
            <a:lstStyle/>
            <a:p>
              <a:pPr algn="ctr">
                <a:lnSpc>
                  <a:spcPts val="10381"/>
                </a:lnSpc>
              </a:pPr>
              <a:r>
                <a:rPr lang="en-US" sz="7415">
                  <a:solidFill>
                    <a:srgbClr val="FFFFFF"/>
                  </a:solidFill>
                  <a:latin typeface="Permanent Marker"/>
                  <a:ea typeface="Permanent Marker"/>
                  <a:cs typeface="Permanent Marker"/>
                  <a:sym typeface="Permanent Marker"/>
                </a:rPr>
                <a:t>questions?</a:t>
              </a:r>
            </a:p>
          </p:txBody>
        </p:sp>
      </p:grpSp>
      <p:sp>
        <p:nvSpPr>
          <p:cNvPr id="8" name="Freeform 8"/>
          <p:cNvSpPr/>
          <p:nvPr/>
        </p:nvSpPr>
        <p:spPr>
          <a:xfrm>
            <a:off x="14193464" y="-3860579"/>
            <a:ext cx="5318829" cy="6373325"/>
          </a:xfrm>
          <a:custGeom>
            <a:avLst/>
            <a:gdLst/>
            <a:ahLst/>
            <a:cxnLst/>
            <a:rect l="l" t="t" r="r" b="b"/>
            <a:pathLst>
              <a:path w="5318829" h="6373325">
                <a:moveTo>
                  <a:pt x="0" y="0"/>
                </a:moveTo>
                <a:lnTo>
                  <a:pt x="5318829" y="0"/>
                </a:lnTo>
                <a:lnTo>
                  <a:pt x="5318829" y="6373325"/>
                </a:lnTo>
                <a:lnTo>
                  <a:pt x="0" y="63733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1508800" y="-1236683"/>
            <a:ext cx="4384545" cy="4145388"/>
          </a:xfrm>
          <a:custGeom>
            <a:avLst/>
            <a:gdLst/>
            <a:ahLst/>
            <a:cxnLst/>
            <a:rect l="l" t="t" r="r" b="b"/>
            <a:pathLst>
              <a:path w="4384545" h="4145388">
                <a:moveTo>
                  <a:pt x="0" y="0"/>
                </a:moveTo>
                <a:lnTo>
                  <a:pt x="4384545" y="0"/>
                </a:lnTo>
                <a:lnTo>
                  <a:pt x="4384545" y="4145388"/>
                </a:lnTo>
                <a:lnTo>
                  <a:pt x="0" y="414538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7579369" cy="16608179"/>
          </a:xfrm>
          <a:custGeom>
            <a:avLst/>
            <a:gdLst/>
            <a:ahLst/>
            <a:cxnLst/>
            <a:rect l="l" t="t" r="r" b="b"/>
            <a:pathLst>
              <a:path w="7579369" h="16608179">
                <a:moveTo>
                  <a:pt x="0" y="0"/>
                </a:moveTo>
                <a:lnTo>
                  <a:pt x="7579369" y="0"/>
                </a:lnTo>
                <a:lnTo>
                  <a:pt x="7579369" y="16608179"/>
                </a:lnTo>
                <a:lnTo>
                  <a:pt x="0" y="166081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54980" y="2226791"/>
            <a:ext cx="5668414" cy="7105998"/>
          </a:xfrm>
          <a:custGeom>
            <a:avLst/>
            <a:gdLst/>
            <a:ahLst/>
            <a:cxnLst/>
            <a:rect l="l" t="t" r="r" b="b"/>
            <a:pathLst>
              <a:path w="5668414" h="7105998">
                <a:moveTo>
                  <a:pt x="0" y="0"/>
                </a:moveTo>
                <a:lnTo>
                  <a:pt x="5668414" y="0"/>
                </a:lnTo>
                <a:lnTo>
                  <a:pt x="5668414" y="7105998"/>
                </a:lnTo>
                <a:lnTo>
                  <a:pt x="0" y="710599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4" name="Group 4"/>
          <p:cNvGrpSpPr/>
          <p:nvPr/>
        </p:nvGrpSpPr>
        <p:grpSpPr>
          <a:xfrm>
            <a:off x="9809699" y="1780997"/>
            <a:ext cx="7449601" cy="3200764"/>
            <a:chOff x="0" y="0"/>
            <a:chExt cx="9932801" cy="4267685"/>
          </a:xfrm>
        </p:grpSpPr>
        <p:sp>
          <p:nvSpPr>
            <p:cNvPr id="5" name="TextBox 5"/>
            <p:cNvSpPr txBox="1"/>
            <p:nvPr/>
          </p:nvSpPr>
          <p:spPr>
            <a:xfrm>
              <a:off x="0" y="133350"/>
              <a:ext cx="9932801" cy="3219450"/>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Career Aspirations</a:t>
              </a:r>
            </a:p>
          </p:txBody>
        </p:sp>
        <p:sp>
          <p:nvSpPr>
            <p:cNvPr id="6" name="TextBox 6"/>
            <p:cNvSpPr txBox="1"/>
            <p:nvPr/>
          </p:nvSpPr>
          <p:spPr>
            <a:xfrm>
              <a:off x="0" y="3591410"/>
              <a:ext cx="9932801" cy="676275"/>
            </a:xfrm>
            <a:prstGeom prst="rect">
              <a:avLst/>
            </a:prstGeom>
          </p:spPr>
          <p:txBody>
            <a:bodyPr lIns="0" tIns="0" rIns="0" bIns="0" rtlCol="0" anchor="t">
              <a:spAutoFit/>
            </a:bodyPr>
            <a:lstStyle/>
            <a:p>
              <a:pPr algn="l">
                <a:lnSpc>
                  <a:spcPts val="4200"/>
                </a:lnSpc>
              </a:pPr>
              <a:r>
                <a:rPr lang="en-US" sz="3000" b="1" dirty="0">
                  <a:solidFill>
                    <a:srgbClr val="FFFFFF"/>
                  </a:solidFill>
                  <a:latin typeface="DM Sans Bold"/>
                  <a:ea typeface="DM Sans Bold"/>
                  <a:cs typeface="DM Sans Bold"/>
                  <a:sym typeface="DM Sans Bold"/>
                </a:rPr>
                <a:t>Dream roles in dream companies</a:t>
              </a:r>
            </a:p>
          </p:txBody>
        </p:sp>
      </p:grpSp>
      <p:sp>
        <p:nvSpPr>
          <p:cNvPr id="7" name="TextBox 7"/>
          <p:cNvSpPr txBox="1"/>
          <p:nvPr/>
        </p:nvSpPr>
        <p:spPr>
          <a:xfrm>
            <a:off x="9809699" y="5998320"/>
            <a:ext cx="7449601" cy="538609"/>
          </a:xfrm>
          <a:prstGeom prst="rect">
            <a:avLst/>
          </a:prstGeom>
        </p:spPr>
        <p:txBody>
          <a:bodyPr lIns="0" tIns="0" rIns="0" bIns="0" rtlCol="0" anchor="t">
            <a:spAutoFit/>
          </a:bodyPr>
          <a:lstStyle/>
          <a:p>
            <a:pPr algn="l">
              <a:lnSpc>
                <a:spcPts val="4200"/>
              </a:lnSpc>
            </a:pPr>
            <a:r>
              <a:rPr lang="en-US" sz="3500" b="1" dirty="0">
                <a:solidFill>
                  <a:srgbClr val="FFFFFF"/>
                </a:solidFill>
                <a:latin typeface="DM Sans Bold"/>
                <a:ea typeface="DM Sans Bold"/>
                <a:cs typeface="DM Sans Bold"/>
                <a:sym typeface="DM Sans Bold"/>
              </a:rPr>
              <a:t>What is your dream job?</a:t>
            </a:r>
          </a:p>
        </p:txBody>
      </p:sp>
      <p:sp>
        <p:nvSpPr>
          <p:cNvPr id="8" name="TextBox 8"/>
          <p:cNvSpPr txBox="1"/>
          <p:nvPr/>
        </p:nvSpPr>
        <p:spPr>
          <a:xfrm>
            <a:off x="9809699" y="6769278"/>
            <a:ext cx="7449601" cy="1800429"/>
          </a:xfrm>
          <a:prstGeom prst="rect">
            <a:avLst/>
          </a:prstGeom>
        </p:spPr>
        <p:txBody>
          <a:bodyPr lIns="0" tIns="0" rIns="0" bIns="0" rtlCol="0" anchor="t">
            <a:spAutoFit/>
          </a:bodyPr>
          <a:lstStyle/>
          <a:p>
            <a:pPr algn="l">
              <a:lnSpc>
                <a:spcPts val="3499"/>
              </a:lnSpc>
            </a:pPr>
            <a:r>
              <a:rPr lang="en-US" sz="3200" dirty="0">
                <a:solidFill>
                  <a:srgbClr val="FFFFFF"/>
                </a:solidFill>
                <a:latin typeface="DM Sans"/>
                <a:ea typeface="DM Sans"/>
                <a:cs typeface="DM Sans"/>
                <a:sym typeface="DM Sans"/>
              </a:rPr>
              <a:t>Company name:</a:t>
            </a:r>
          </a:p>
          <a:p>
            <a:pPr algn="l">
              <a:lnSpc>
                <a:spcPts val="3499"/>
              </a:lnSpc>
            </a:pPr>
            <a:r>
              <a:rPr lang="en-US" sz="3200" dirty="0">
                <a:solidFill>
                  <a:srgbClr val="FFFFFF"/>
                </a:solidFill>
                <a:latin typeface="DM Sans"/>
                <a:ea typeface="DM Sans"/>
                <a:cs typeface="DM Sans"/>
                <a:sym typeface="DM Sans"/>
              </a:rPr>
              <a:t>Job title:</a:t>
            </a:r>
          </a:p>
          <a:p>
            <a:pPr algn="l">
              <a:lnSpc>
                <a:spcPts val="3499"/>
              </a:lnSpc>
            </a:pPr>
            <a:r>
              <a:rPr lang="en-US" sz="3200" dirty="0">
                <a:solidFill>
                  <a:srgbClr val="FFFFFF"/>
                </a:solidFill>
                <a:latin typeface="DM Sans"/>
                <a:ea typeface="DM Sans"/>
                <a:cs typeface="DM Sans"/>
                <a:sym typeface="DM Sans"/>
              </a:rPr>
              <a:t>Responsibilities:</a:t>
            </a:r>
          </a:p>
          <a:p>
            <a:pPr algn="l">
              <a:lnSpc>
                <a:spcPts val="3499"/>
              </a:lnSpc>
            </a:pPr>
            <a:r>
              <a:rPr lang="en-US" sz="3200" dirty="0">
                <a:solidFill>
                  <a:srgbClr val="FFFFFF"/>
                </a:solidFill>
                <a:latin typeface="DM Sans"/>
                <a:ea typeface="DM Sans"/>
                <a:cs typeface="DM Sans"/>
                <a:sym typeface="DM Sans"/>
              </a:rPr>
              <a:t>Why this is my dream job:</a:t>
            </a:r>
          </a:p>
        </p:txBody>
      </p:sp>
      <p:sp>
        <p:nvSpPr>
          <p:cNvPr id="9" name="Freeform 9"/>
          <p:cNvSpPr/>
          <p:nvPr/>
        </p:nvSpPr>
        <p:spPr>
          <a:xfrm>
            <a:off x="5834761" y="5176110"/>
            <a:ext cx="3177265" cy="1207361"/>
          </a:xfrm>
          <a:custGeom>
            <a:avLst/>
            <a:gdLst/>
            <a:ahLst/>
            <a:cxnLst/>
            <a:rect l="l" t="t" r="r" b="b"/>
            <a:pathLst>
              <a:path w="3177265" h="1207361">
                <a:moveTo>
                  <a:pt x="0" y="0"/>
                </a:moveTo>
                <a:lnTo>
                  <a:pt x="3177266" y="0"/>
                </a:lnTo>
                <a:lnTo>
                  <a:pt x="3177266" y="1207361"/>
                </a:lnTo>
                <a:lnTo>
                  <a:pt x="0" y="12073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12779761" y="6785553"/>
            <a:ext cx="7315200" cy="4003409"/>
          </a:xfrm>
          <a:custGeom>
            <a:avLst/>
            <a:gdLst/>
            <a:ahLst/>
            <a:cxnLst/>
            <a:rect l="l" t="t" r="r" b="b"/>
            <a:pathLst>
              <a:path w="7315200" h="4003409">
                <a:moveTo>
                  <a:pt x="0" y="0"/>
                </a:moveTo>
                <a:lnTo>
                  <a:pt x="7315200" y="0"/>
                </a:lnTo>
                <a:lnTo>
                  <a:pt x="7315200" y="4003409"/>
                </a:lnTo>
                <a:lnTo>
                  <a:pt x="0" y="4003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27074" y="558716"/>
            <a:ext cx="4827973" cy="5486333"/>
          </a:xfrm>
          <a:custGeom>
            <a:avLst/>
            <a:gdLst/>
            <a:ahLst/>
            <a:cxnLst/>
            <a:rect l="l" t="t" r="r" b="b"/>
            <a:pathLst>
              <a:path w="4827973" h="5486333">
                <a:moveTo>
                  <a:pt x="0" y="0"/>
                </a:moveTo>
                <a:lnTo>
                  <a:pt x="4827973" y="0"/>
                </a:lnTo>
                <a:lnTo>
                  <a:pt x="4827973" y="5486333"/>
                </a:lnTo>
                <a:lnTo>
                  <a:pt x="0" y="5486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2939623" y="2761926"/>
            <a:ext cx="12476935" cy="5762075"/>
          </a:xfrm>
          <a:custGeom>
            <a:avLst/>
            <a:gdLst/>
            <a:ahLst/>
            <a:cxnLst/>
            <a:rect l="l" t="t" r="r" b="b"/>
            <a:pathLst>
              <a:path w="12476935" h="5762075">
                <a:moveTo>
                  <a:pt x="0" y="0"/>
                </a:moveTo>
                <a:lnTo>
                  <a:pt x="12476935" y="0"/>
                </a:lnTo>
                <a:lnTo>
                  <a:pt x="12476935" y="5762075"/>
                </a:lnTo>
                <a:lnTo>
                  <a:pt x="0" y="57620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4792498" y="3654466"/>
            <a:ext cx="9131054" cy="4067975"/>
          </a:xfrm>
          <a:prstGeom prst="rect">
            <a:avLst/>
          </a:prstGeom>
        </p:spPr>
        <p:txBody>
          <a:bodyPr lIns="0" tIns="0" rIns="0" bIns="0" rtlCol="0" anchor="t">
            <a:spAutoFit/>
          </a:bodyPr>
          <a:lstStyle/>
          <a:p>
            <a:pPr algn="l">
              <a:lnSpc>
                <a:spcPts val="10531"/>
              </a:lnSpc>
            </a:pPr>
            <a:r>
              <a:rPr lang="en-US" sz="10531">
                <a:solidFill>
                  <a:srgbClr val="FFFFFF"/>
                </a:solidFill>
                <a:latin typeface="DM Sans"/>
                <a:ea typeface="DM Sans"/>
                <a:cs typeface="DM Sans"/>
                <a:sym typeface="DM Sans"/>
              </a:rPr>
              <a:t>What do these careers have in common?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5027472" y="0"/>
            <a:ext cx="8233056" cy="10314763"/>
          </a:xfrm>
          <a:custGeom>
            <a:avLst/>
            <a:gdLst/>
            <a:ahLst/>
            <a:cxnLst/>
            <a:rect l="l" t="t" r="r" b="b"/>
            <a:pathLst>
              <a:path w="8233056" h="10314763">
                <a:moveTo>
                  <a:pt x="0" y="0"/>
                </a:moveTo>
                <a:lnTo>
                  <a:pt x="8233056" y="0"/>
                </a:lnTo>
                <a:lnTo>
                  <a:pt x="8233056" y="10314763"/>
                </a:lnTo>
                <a:lnTo>
                  <a:pt x="0" y="103147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rot="-422511">
            <a:off x="6450153" y="2989060"/>
            <a:ext cx="5388171" cy="3975748"/>
          </a:xfrm>
          <a:prstGeom prst="rect">
            <a:avLst/>
          </a:prstGeom>
        </p:spPr>
        <p:txBody>
          <a:bodyPr lIns="0" tIns="0" rIns="0" bIns="0" rtlCol="0" anchor="t">
            <a:spAutoFit/>
          </a:bodyPr>
          <a:lstStyle/>
          <a:p>
            <a:pPr algn="ctr">
              <a:lnSpc>
                <a:spcPts val="11654"/>
              </a:lnSpc>
            </a:pPr>
            <a:r>
              <a:rPr lang="en-US" sz="8324">
                <a:solidFill>
                  <a:srgbClr val="FFFFFF"/>
                </a:solidFill>
                <a:latin typeface="Permanent Marker"/>
                <a:ea typeface="Permanent Marker"/>
                <a:cs typeface="Permanent Marker"/>
                <a:sym typeface="Permanent Marker"/>
              </a:rPr>
              <a:t>money </a:t>
            </a:r>
          </a:p>
          <a:p>
            <a:pPr algn="ctr">
              <a:lnSpc>
                <a:spcPts val="9974"/>
              </a:lnSpc>
            </a:pPr>
            <a:r>
              <a:rPr lang="en-US" sz="7124">
                <a:solidFill>
                  <a:srgbClr val="FFFFFF"/>
                </a:solidFill>
                <a:latin typeface="Permanent Marker"/>
                <a:ea typeface="Permanent Marker"/>
                <a:cs typeface="Permanent Marker"/>
                <a:sym typeface="Permanent Marker"/>
              </a:rPr>
              <a:t>+</a:t>
            </a:r>
          </a:p>
          <a:p>
            <a:pPr algn="ctr">
              <a:lnSpc>
                <a:spcPts val="9974"/>
              </a:lnSpc>
            </a:pPr>
            <a:r>
              <a:rPr lang="en-US" sz="7124">
                <a:solidFill>
                  <a:srgbClr val="FFFFFF"/>
                </a:solidFill>
                <a:latin typeface="Permanent Marker"/>
                <a:ea typeface="Permanent Marker"/>
                <a:cs typeface="Permanent Marker"/>
                <a:sym typeface="Permanent Marker"/>
              </a:rPr>
              <a:t>accountants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4519104" y="-358555"/>
            <a:ext cx="15978320" cy="10645555"/>
          </a:xfrm>
          <a:custGeom>
            <a:avLst/>
            <a:gdLst/>
            <a:ahLst/>
            <a:cxnLst/>
            <a:rect l="l" t="t" r="r" b="b"/>
            <a:pathLst>
              <a:path w="15978320" h="10645555">
                <a:moveTo>
                  <a:pt x="0" y="0"/>
                </a:moveTo>
                <a:lnTo>
                  <a:pt x="15978320" y="0"/>
                </a:lnTo>
                <a:lnTo>
                  <a:pt x="15978320" y="10645555"/>
                </a:lnTo>
                <a:lnTo>
                  <a:pt x="0" y="10645555"/>
                </a:lnTo>
                <a:lnTo>
                  <a:pt x="0" y="0"/>
                </a:lnTo>
                <a:close/>
              </a:path>
            </a:pathLst>
          </a:custGeom>
          <a:blipFill>
            <a:blip r:embed="rId3"/>
            <a:stretch>
              <a:fillRect/>
            </a:stretch>
          </a:blipFill>
        </p:spPr>
        <p:txBody>
          <a:bodyPr/>
          <a:lstStyle/>
          <a:p>
            <a:endParaRPr lang="en-US"/>
          </a:p>
        </p:txBody>
      </p:sp>
      <p:sp>
        <p:nvSpPr>
          <p:cNvPr id="4" name="Freeform 4"/>
          <p:cNvSpPr/>
          <p:nvPr/>
        </p:nvSpPr>
        <p:spPr>
          <a:xfrm>
            <a:off x="446445" y="465616"/>
            <a:ext cx="7366313" cy="3080458"/>
          </a:xfrm>
          <a:custGeom>
            <a:avLst/>
            <a:gdLst/>
            <a:ahLst/>
            <a:cxnLst/>
            <a:rect l="l" t="t" r="r" b="b"/>
            <a:pathLst>
              <a:path w="9821751" h="4107278">
                <a:moveTo>
                  <a:pt x="0" y="0"/>
                </a:moveTo>
                <a:lnTo>
                  <a:pt x="9821751" y="0"/>
                </a:lnTo>
                <a:lnTo>
                  <a:pt x="9821751" y="4107278"/>
                </a:lnTo>
                <a:lnTo>
                  <a:pt x="0" y="41072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828800" y="1150700"/>
            <a:ext cx="4586104" cy="1554400"/>
          </a:xfrm>
          <a:prstGeom prst="rect">
            <a:avLst/>
          </a:prstGeom>
        </p:spPr>
        <p:txBody>
          <a:bodyPr lIns="0" tIns="0" rIns="0" bIns="0" rtlCol="0" anchor="t">
            <a:spAutoFit/>
          </a:bodyPr>
          <a:lstStyle/>
          <a:p>
            <a:pPr algn="ctr">
              <a:lnSpc>
                <a:spcPts val="6229"/>
              </a:lnSpc>
            </a:pPr>
            <a:r>
              <a:rPr lang="en-US" sz="4449" b="1" dirty="0">
                <a:solidFill>
                  <a:srgbClr val="FFFFFF"/>
                </a:solidFill>
                <a:latin typeface="DM Sans Bold"/>
                <a:ea typeface="DM Sans Bold"/>
                <a:cs typeface="DM Sans Bold"/>
                <a:sym typeface="DM Sans Bold"/>
              </a:rPr>
              <a:t>What do you do with money?</a:t>
            </a:r>
          </a:p>
        </p:txBody>
      </p:sp>
      <p:sp>
        <p:nvSpPr>
          <p:cNvPr id="6" name="Freeform 6"/>
          <p:cNvSpPr/>
          <p:nvPr/>
        </p:nvSpPr>
        <p:spPr>
          <a:xfrm>
            <a:off x="1985509" y="3742269"/>
            <a:ext cx="5067190" cy="6348416"/>
          </a:xfrm>
          <a:custGeom>
            <a:avLst/>
            <a:gdLst/>
            <a:ahLst/>
            <a:cxnLst/>
            <a:rect l="l" t="t" r="r" b="b"/>
            <a:pathLst>
              <a:path w="5067190" h="6348416">
                <a:moveTo>
                  <a:pt x="0" y="0"/>
                </a:moveTo>
                <a:lnTo>
                  <a:pt x="5067190" y="0"/>
                </a:lnTo>
                <a:lnTo>
                  <a:pt x="5067190" y="6348417"/>
                </a:lnTo>
                <a:lnTo>
                  <a:pt x="0" y="63484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rot="-430879">
            <a:off x="2679198" y="5367016"/>
            <a:ext cx="3258052" cy="3702160"/>
          </a:xfrm>
          <a:prstGeom prst="rect">
            <a:avLst/>
          </a:prstGeom>
        </p:spPr>
        <p:txBody>
          <a:bodyPr lIns="0" tIns="0" rIns="0" bIns="0" rtlCol="0" anchor="t">
            <a:spAutoFit/>
          </a:bodyPr>
          <a:lstStyle/>
          <a:p>
            <a:pPr marL="1135360" lvl="1" indent="-567680" algn="l">
              <a:lnSpc>
                <a:spcPts val="7362"/>
              </a:lnSpc>
              <a:buFont typeface="Arial"/>
              <a:buChar char="•"/>
            </a:pPr>
            <a:r>
              <a:rPr lang="en-US" sz="5258">
                <a:solidFill>
                  <a:srgbClr val="000000"/>
                </a:solidFill>
                <a:latin typeface="Canva Student Font"/>
                <a:ea typeface="Canva Student Font"/>
                <a:cs typeface="Canva Student Font"/>
                <a:sym typeface="Canva Student Font"/>
              </a:rPr>
              <a:t>Save</a:t>
            </a:r>
          </a:p>
          <a:p>
            <a:pPr marL="1135360" lvl="1" indent="-567680" algn="l">
              <a:lnSpc>
                <a:spcPts val="7362"/>
              </a:lnSpc>
              <a:buFont typeface="Arial"/>
              <a:buChar char="•"/>
            </a:pPr>
            <a:r>
              <a:rPr lang="en-US" sz="5258">
                <a:solidFill>
                  <a:srgbClr val="000000"/>
                </a:solidFill>
                <a:latin typeface="Canva Student Font"/>
                <a:ea typeface="Canva Student Font"/>
                <a:cs typeface="Canva Student Font"/>
                <a:sym typeface="Canva Student Font"/>
              </a:rPr>
              <a:t>Invest</a:t>
            </a:r>
          </a:p>
          <a:p>
            <a:pPr marL="1135360" lvl="1" indent="-567680" algn="l">
              <a:lnSpc>
                <a:spcPts val="7362"/>
              </a:lnSpc>
              <a:buFont typeface="Arial"/>
              <a:buChar char="•"/>
            </a:pPr>
            <a:r>
              <a:rPr lang="en-US" sz="5258">
                <a:solidFill>
                  <a:srgbClr val="000000"/>
                </a:solidFill>
                <a:latin typeface="Canva Student Font"/>
                <a:ea typeface="Canva Student Font"/>
                <a:cs typeface="Canva Student Font"/>
                <a:sym typeface="Canva Student Font"/>
              </a:rPr>
              <a:t>Donate</a:t>
            </a:r>
          </a:p>
          <a:p>
            <a:pPr marL="1135360" lvl="1" indent="-567680" algn="l">
              <a:lnSpc>
                <a:spcPts val="7362"/>
              </a:lnSpc>
              <a:buFont typeface="Arial"/>
              <a:buChar char="•"/>
            </a:pPr>
            <a:r>
              <a:rPr lang="en-US" sz="5258">
                <a:solidFill>
                  <a:srgbClr val="000000"/>
                </a:solidFill>
                <a:latin typeface="Canva Student Font"/>
                <a:ea typeface="Canva Student Font"/>
                <a:cs typeface="Canva Student Font"/>
                <a:sym typeface="Canva Student Font"/>
              </a:rPr>
              <a:t>Spend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FFE5"/>
        </a:solidFill>
        <a:effectLst/>
      </p:bgPr>
    </p:bg>
    <p:spTree>
      <p:nvGrpSpPr>
        <p:cNvPr id="1" name=""/>
        <p:cNvGrpSpPr/>
        <p:nvPr/>
      </p:nvGrpSpPr>
      <p:grpSpPr>
        <a:xfrm>
          <a:off x="0" y="0"/>
          <a:ext cx="0" cy="0"/>
          <a:chOff x="0" y="0"/>
          <a:chExt cx="0" cy="0"/>
        </a:xfrm>
      </p:grpSpPr>
      <p:sp>
        <p:nvSpPr>
          <p:cNvPr id="2" name="TextBox 2"/>
          <p:cNvSpPr txBox="1"/>
          <p:nvPr/>
        </p:nvSpPr>
        <p:spPr>
          <a:xfrm>
            <a:off x="1144402" y="2932353"/>
            <a:ext cx="5765750" cy="1027432"/>
          </a:xfrm>
          <a:prstGeom prst="rect">
            <a:avLst/>
          </a:prstGeom>
        </p:spPr>
        <p:txBody>
          <a:bodyPr lIns="0" tIns="0" rIns="0" bIns="0" rtlCol="0" anchor="t">
            <a:spAutoFit/>
          </a:bodyPr>
          <a:lstStyle/>
          <a:p>
            <a:pPr algn="ctr">
              <a:lnSpc>
                <a:spcPts val="8469"/>
              </a:lnSpc>
            </a:pPr>
            <a:r>
              <a:rPr lang="en-US" sz="6049" dirty="0">
                <a:solidFill>
                  <a:srgbClr val="000000"/>
                </a:solidFill>
                <a:latin typeface="DM Sans"/>
                <a:ea typeface="DM Sans"/>
                <a:cs typeface="DM Sans"/>
                <a:sym typeface="DM Sans"/>
              </a:rPr>
              <a:t>ac  count  ant  </a:t>
            </a:r>
          </a:p>
        </p:txBody>
      </p:sp>
      <p:sp>
        <p:nvSpPr>
          <p:cNvPr id="3" name="Freeform 3"/>
          <p:cNvSpPr/>
          <p:nvPr/>
        </p:nvSpPr>
        <p:spPr>
          <a:xfrm>
            <a:off x="2547348" y="3462443"/>
            <a:ext cx="195852" cy="195852"/>
          </a:xfrm>
          <a:custGeom>
            <a:avLst/>
            <a:gdLst/>
            <a:ahLst/>
            <a:cxnLst/>
            <a:rect l="l" t="t" r="r" b="b"/>
            <a:pathLst>
              <a:path w="195852" h="195852">
                <a:moveTo>
                  <a:pt x="0" y="0"/>
                </a:moveTo>
                <a:lnTo>
                  <a:pt x="195853" y="0"/>
                </a:lnTo>
                <a:lnTo>
                  <a:pt x="195853" y="195853"/>
                </a:lnTo>
                <a:lnTo>
                  <a:pt x="0" y="1958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985748" y="3462443"/>
            <a:ext cx="195852" cy="195852"/>
          </a:xfrm>
          <a:custGeom>
            <a:avLst/>
            <a:gdLst/>
            <a:ahLst/>
            <a:cxnLst/>
            <a:rect l="l" t="t" r="r" b="b"/>
            <a:pathLst>
              <a:path w="195852" h="195852">
                <a:moveTo>
                  <a:pt x="0" y="0"/>
                </a:moveTo>
                <a:lnTo>
                  <a:pt x="195852" y="0"/>
                </a:lnTo>
                <a:lnTo>
                  <a:pt x="195852" y="195853"/>
                </a:lnTo>
                <a:lnTo>
                  <a:pt x="0" y="1958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381271" y="4510108"/>
            <a:ext cx="924967" cy="539115"/>
          </a:xfrm>
          <a:prstGeom prst="rect">
            <a:avLst/>
          </a:prstGeom>
        </p:spPr>
        <p:txBody>
          <a:bodyPr lIns="0" tIns="0" rIns="0" bIns="0" rtlCol="0" anchor="t">
            <a:spAutoFit/>
          </a:bodyPr>
          <a:lstStyle/>
          <a:p>
            <a:pPr algn="ctr">
              <a:lnSpc>
                <a:spcPts val="4409"/>
              </a:lnSpc>
            </a:pPr>
            <a:r>
              <a:rPr lang="en-US" sz="3150" i="1">
                <a:solidFill>
                  <a:srgbClr val="000000"/>
                </a:solidFill>
                <a:latin typeface="DM Sans Italics"/>
                <a:ea typeface="DM Sans Italics"/>
                <a:cs typeface="DM Sans Italics"/>
                <a:sym typeface="DM Sans Italics"/>
              </a:rPr>
              <a:t>noun</a:t>
            </a:r>
          </a:p>
        </p:txBody>
      </p:sp>
      <p:sp>
        <p:nvSpPr>
          <p:cNvPr id="6" name="TextBox 6"/>
          <p:cNvSpPr txBox="1"/>
          <p:nvPr/>
        </p:nvSpPr>
        <p:spPr>
          <a:xfrm>
            <a:off x="2015642" y="5728079"/>
            <a:ext cx="13526542" cy="539115"/>
          </a:xfrm>
          <a:prstGeom prst="rect">
            <a:avLst/>
          </a:prstGeom>
        </p:spPr>
        <p:txBody>
          <a:bodyPr lIns="0" tIns="0" rIns="0" bIns="0" rtlCol="0" anchor="t">
            <a:spAutoFit/>
          </a:bodyPr>
          <a:lstStyle/>
          <a:p>
            <a:pPr algn="ctr">
              <a:lnSpc>
                <a:spcPts val="4409"/>
              </a:lnSpc>
            </a:pPr>
            <a:r>
              <a:rPr lang="en-US" sz="3150" b="1">
                <a:solidFill>
                  <a:srgbClr val="000000"/>
                </a:solidFill>
                <a:latin typeface="DM Sans Bold"/>
                <a:ea typeface="DM Sans Bold"/>
                <a:cs typeface="DM Sans Bold"/>
                <a:sym typeface="DM Sans Bold"/>
              </a:rPr>
              <a:t>a person whose job is to keep, inspect, and analyze financial accounts</a:t>
            </a:r>
          </a:p>
        </p:txBody>
      </p:sp>
      <p:sp>
        <p:nvSpPr>
          <p:cNvPr id="7" name="TextBox 7"/>
          <p:cNvSpPr txBox="1"/>
          <p:nvPr/>
        </p:nvSpPr>
        <p:spPr>
          <a:xfrm>
            <a:off x="2015642" y="6946051"/>
            <a:ext cx="15968884" cy="539115"/>
          </a:xfrm>
          <a:prstGeom prst="rect">
            <a:avLst/>
          </a:prstGeom>
        </p:spPr>
        <p:txBody>
          <a:bodyPr lIns="0" tIns="0" rIns="0" bIns="0" rtlCol="0" anchor="t">
            <a:spAutoFit/>
          </a:bodyPr>
          <a:lstStyle/>
          <a:p>
            <a:pPr algn="l">
              <a:lnSpc>
                <a:spcPts val="4409"/>
              </a:lnSpc>
            </a:pPr>
            <a:r>
              <a:rPr lang="en-US" sz="3150">
                <a:solidFill>
                  <a:srgbClr val="000000"/>
                </a:solidFill>
                <a:latin typeface="DM Sans"/>
                <a:ea typeface="DM Sans"/>
                <a:cs typeface="DM Sans"/>
                <a:sym typeface="DM Sans"/>
              </a:rPr>
              <a:t>“accountants are responsible for their client’s personal and professional information”</a:t>
            </a:r>
          </a:p>
        </p:txBody>
      </p:sp>
      <p:sp>
        <p:nvSpPr>
          <p:cNvPr id="8" name="TextBox 8"/>
          <p:cNvSpPr txBox="1"/>
          <p:nvPr/>
        </p:nvSpPr>
        <p:spPr>
          <a:xfrm>
            <a:off x="15109911" y="9671628"/>
            <a:ext cx="2953792" cy="306705"/>
          </a:xfrm>
          <a:prstGeom prst="rect">
            <a:avLst/>
          </a:prstGeom>
        </p:spPr>
        <p:txBody>
          <a:bodyPr lIns="0" tIns="0" rIns="0" bIns="0" rtlCol="0" anchor="t">
            <a:spAutoFit/>
          </a:bodyPr>
          <a:lstStyle/>
          <a:p>
            <a:pPr algn="ctr">
              <a:lnSpc>
                <a:spcPts val="2520"/>
              </a:lnSpc>
            </a:pPr>
            <a:r>
              <a:rPr lang="en-US" sz="1800">
                <a:solidFill>
                  <a:srgbClr val="000000"/>
                </a:solidFill>
                <a:latin typeface="DM Sans"/>
                <a:ea typeface="DM Sans"/>
                <a:cs typeface="DM Sans"/>
                <a:sym typeface="DM Sans"/>
              </a:rPr>
              <a:t>Oxford Dictionary Definition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DAE"/>
        </a:solidFill>
        <a:effectLst/>
      </p:bgPr>
    </p:bg>
    <p:spTree>
      <p:nvGrpSpPr>
        <p:cNvPr id="1" name=""/>
        <p:cNvGrpSpPr/>
        <p:nvPr/>
      </p:nvGrpSpPr>
      <p:grpSpPr>
        <a:xfrm>
          <a:off x="0" y="0"/>
          <a:ext cx="0" cy="0"/>
          <a:chOff x="0" y="0"/>
          <a:chExt cx="0" cy="0"/>
        </a:xfrm>
      </p:grpSpPr>
      <p:sp>
        <p:nvSpPr>
          <p:cNvPr id="2" name="Freeform 2"/>
          <p:cNvSpPr/>
          <p:nvPr/>
        </p:nvSpPr>
        <p:spPr>
          <a:xfrm>
            <a:off x="9866986" y="-1072038"/>
            <a:ext cx="4468975" cy="3753939"/>
          </a:xfrm>
          <a:custGeom>
            <a:avLst/>
            <a:gdLst/>
            <a:ahLst/>
            <a:cxnLst/>
            <a:rect l="l" t="t" r="r" b="b"/>
            <a:pathLst>
              <a:path w="4468975" h="3753939">
                <a:moveTo>
                  <a:pt x="0" y="0"/>
                </a:moveTo>
                <a:lnTo>
                  <a:pt x="4468975" y="0"/>
                </a:lnTo>
                <a:lnTo>
                  <a:pt x="4468975" y="3753939"/>
                </a:lnTo>
                <a:lnTo>
                  <a:pt x="0" y="37539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1162050"/>
            <a:ext cx="10759348" cy="2381250"/>
          </a:xfrm>
          <a:prstGeom prst="rect">
            <a:avLst/>
          </a:prstGeom>
        </p:spPr>
        <p:txBody>
          <a:bodyPr lIns="0" tIns="0" rIns="0" bIns="0" rtlCol="0" anchor="t">
            <a:spAutoFit/>
          </a:bodyPr>
          <a:lstStyle/>
          <a:p>
            <a:pPr algn="l">
              <a:lnSpc>
                <a:spcPts val="9000"/>
              </a:lnSpc>
            </a:pPr>
            <a:r>
              <a:rPr lang="en-US" sz="9000">
                <a:solidFill>
                  <a:srgbClr val="FFFFFF"/>
                </a:solidFill>
                <a:latin typeface="Permanent Marker"/>
                <a:ea typeface="Permanent Marker"/>
                <a:cs typeface="Permanent Marker"/>
                <a:sym typeface="Permanent Marker"/>
              </a:rPr>
              <a:t>what do  accountants do?</a:t>
            </a:r>
          </a:p>
        </p:txBody>
      </p:sp>
      <p:graphicFrame>
        <p:nvGraphicFramePr>
          <p:cNvPr id="4" name="Table 4"/>
          <p:cNvGraphicFramePr>
            <a:graphicFrameLocks noGrp="1"/>
          </p:cNvGraphicFramePr>
          <p:nvPr>
            <p:extLst>
              <p:ext uri="{D42A27DB-BD31-4B8C-83A1-F6EECF244321}">
                <p14:modId xmlns:p14="http://schemas.microsoft.com/office/powerpoint/2010/main" val="1961142363"/>
              </p:ext>
            </p:extLst>
          </p:nvPr>
        </p:nvGraphicFramePr>
        <p:xfrm>
          <a:off x="1028700" y="4130668"/>
          <a:ext cx="16230600" cy="5633085"/>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1336827">
                <a:tc>
                  <a:txBody>
                    <a:bodyPr/>
                    <a:lstStyle/>
                    <a:p>
                      <a:pPr algn="ctr">
                        <a:lnSpc>
                          <a:spcPts val="3919"/>
                        </a:lnSpc>
                        <a:defRPr/>
                      </a:pPr>
                      <a:r>
                        <a:rPr lang="en-US" sz="2799" b="1">
                          <a:solidFill>
                            <a:srgbClr val="FFFFFF"/>
                          </a:solidFill>
                          <a:latin typeface="DM Sans Bold"/>
                          <a:ea typeface="DM Sans Bold"/>
                          <a:cs typeface="DM Sans Bold"/>
                          <a:sym typeface="DM Sans Bold"/>
                        </a:rPr>
                        <a:t>Money Organizers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04A3"/>
                    </a:solidFill>
                  </a:tcPr>
                </a:tc>
                <a:tc>
                  <a:txBody>
                    <a:bodyPr/>
                    <a:lstStyle/>
                    <a:p>
                      <a:pPr algn="ctr">
                        <a:lnSpc>
                          <a:spcPts val="3919"/>
                        </a:lnSpc>
                        <a:defRPr/>
                      </a:pPr>
                      <a:r>
                        <a:rPr lang="en-US" sz="2799" b="1">
                          <a:solidFill>
                            <a:srgbClr val="FFFFFF"/>
                          </a:solidFill>
                          <a:latin typeface="DM Sans Bold"/>
                          <a:ea typeface="DM Sans Bold"/>
                          <a:cs typeface="DM Sans Bold"/>
                          <a:sym typeface="DM Sans Bold"/>
                        </a:rPr>
                        <a:t>Problem Solvers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04A3"/>
                    </a:solidFill>
                  </a:tcPr>
                </a:tc>
                <a:extLst>
                  <a:ext uri="{0D108BD9-81ED-4DB2-BD59-A6C34878D82A}">
                    <a16:rowId xmlns:a16="http://schemas.microsoft.com/office/drawing/2014/main" val="10000"/>
                  </a:ext>
                </a:extLst>
              </a:tr>
              <a:tr h="4296258">
                <a:tc>
                  <a:txBody>
                    <a:bodyPr/>
                    <a:lstStyle/>
                    <a:p>
                      <a:pPr marL="582927" lvl="1" indent="-291463" algn="l">
                        <a:lnSpc>
                          <a:spcPts val="3779"/>
                        </a:lnSpc>
                        <a:buFont typeface="Arial"/>
                        <a:buChar char="•"/>
                        <a:defRPr/>
                      </a:pPr>
                      <a:r>
                        <a:rPr lang="en-US" sz="2699" dirty="0">
                          <a:solidFill>
                            <a:srgbClr val="FFFFFF"/>
                          </a:solidFill>
                          <a:latin typeface="DM Sans"/>
                          <a:ea typeface="DM Sans"/>
                          <a:cs typeface="DM Sans"/>
                          <a:sym typeface="DM Sans"/>
                        </a:rPr>
                        <a:t>Know how much money a person or business makes or spends on supplies</a:t>
                      </a:r>
                      <a:endParaRPr lang="en-US" sz="1100" dirty="0"/>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Keep organized records of money spent and earned</a:t>
                      </a:r>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Ensure records are accurate and easy to understand</a:t>
                      </a:r>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Determine whether a business is making or losing money</a:t>
                      </a:r>
                    </a:p>
                  </a:txBody>
                  <a:tcPr marL="190500" marR="190500" marT="190500" marB="19050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582927" lvl="1" indent="-291463" algn="l">
                        <a:lnSpc>
                          <a:spcPts val="3779"/>
                        </a:lnSpc>
                        <a:buFont typeface="Arial"/>
                        <a:buChar char="•"/>
                        <a:defRPr/>
                      </a:pPr>
                      <a:r>
                        <a:rPr lang="en-US" sz="2699" dirty="0">
                          <a:solidFill>
                            <a:srgbClr val="FFFFFF"/>
                          </a:solidFill>
                          <a:latin typeface="DM Sans"/>
                          <a:ea typeface="DM Sans"/>
                          <a:cs typeface="DM Sans"/>
                          <a:sym typeface="DM Sans"/>
                        </a:rPr>
                        <a:t>Find and solve money problems</a:t>
                      </a:r>
                      <a:endParaRPr lang="en-US" sz="1100" dirty="0"/>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Analyze where money is going and identify opportunities for better processes</a:t>
                      </a:r>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Detect suspicious transactions if money is missing</a:t>
                      </a:r>
                    </a:p>
                    <a:p>
                      <a:pPr marL="582927" lvl="1" indent="-291463" algn="l">
                        <a:lnSpc>
                          <a:spcPts val="3779"/>
                        </a:lnSpc>
                        <a:buFont typeface="Arial"/>
                        <a:buChar char="•"/>
                      </a:pPr>
                      <a:r>
                        <a:rPr lang="en-US" sz="2699" dirty="0">
                          <a:solidFill>
                            <a:srgbClr val="FFFFFF"/>
                          </a:solidFill>
                          <a:latin typeface="DM Sans"/>
                          <a:ea typeface="DM Sans"/>
                          <a:cs typeface="DM Sans"/>
                          <a:sym typeface="DM Sans"/>
                        </a:rPr>
                        <a:t>Help individuals and businesses make big financial decisions (like saving for college or buying a new store)</a:t>
                      </a:r>
                    </a:p>
                  </a:txBody>
                  <a:tcPr marL="190500" marR="190500" marT="190500" marB="19050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Group 5"/>
          <p:cNvGrpSpPr/>
          <p:nvPr/>
        </p:nvGrpSpPr>
        <p:grpSpPr>
          <a:xfrm>
            <a:off x="13029669" y="1028700"/>
            <a:ext cx="4229631" cy="813768"/>
            <a:chOff x="0" y="0"/>
            <a:chExt cx="5639508" cy="1085024"/>
          </a:xfrm>
        </p:grpSpPr>
        <p:sp>
          <p:nvSpPr>
            <p:cNvPr id="6" name="AutoShape 6"/>
            <p:cNvSpPr/>
            <p:nvPr/>
          </p:nvSpPr>
          <p:spPr>
            <a:xfrm>
              <a:off x="0" y="0"/>
              <a:ext cx="5639508" cy="1085024"/>
            </a:xfrm>
            <a:prstGeom prst="rect">
              <a:avLst/>
            </a:prstGeom>
            <a:solidFill>
              <a:srgbClr val="D2FFE5"/>
            </a:solidFill>
          </p:spPr>
          <p:txBody>
            <a:bodyPr/>
            <a:lstStyle/>
            <a:p>
              <a:endParaRPr lang="en-US"/>
            </a:p>
          </p:txBody>
        </p:sp>
        <p:sp>
          <p:nvSpPr>
            <p:cNvPr id="7" name="TextBox 7"/>
            <p:cNvSpPr txBox="1"/>
            <p:nvPr/>
          </p:nvSpPr>
          <p:spPr>
            <a:xfrm>
              <a:off x="429519" y="245120"/>
              <a:ext cx="4780470" cy="547158"/>
            </a:xfrm>
            <a:prstGeom prst="rect">
              <a:avLst/>
            </a:prstGeom>
          </p:spPr>
          <p:txBody>
            <a:bodyPr lIns="0" tIns="0" rIns="0" bIns="0" rtlCol="0" anchor="t">
              <a:spAutoFit/>
            </a:bodyPr>
            <a:lstStyle/>
            <a:p>
              <a:pPr algn="l">
                <a:lnSpc>
                  <a:spcPts val="3499"/>
                </a:lnSpc>
              </a:pPr>
              <a:r>
                <a:rPr lang="en-US" sz="2499" b="1">
                  <a:solidFill>
                    <a:srgbClr val="492DA8"/>
                  </a:solidFill>
                  <a:latin typeface="DM Sans Bold"/>
                  <a:ea typeface="DM Sans Bold"/>
                  <a:cs typeface="DM Sans Bold"/>
                  <a:sym typeface="DM Sans Bold"/>
                </a:rPr>
                <a:t>Work in any industry</a:t>
              </a:r>
            </a:p>
          </p:txBody>
        </p:sp>
      </p:grpSp>
      <p:sp>
        <p:nvSpPr>
          <p:cNvPr id="8" name="AutoShape 8"/>
          <p:cNvSpPr/>
          <p:nvPr/>
        </p:nvSpPr>
        <p:spPr>
          <a:xfrm>
            <a:off x="13029669" y="2107440"/>
            <a:ext cx="4229631" cy="813768"/>
          </a:xfrm>
          <a:prstGeom prst="rect">
            <a:avLst/>
          </a:prstGeom>
          <a:solidFill>
            <a:srgbClr val="D2FFE5"/>
          </a:solidFill>
        </p:spPr>
        <p:txBody>
          <a:bodyPr/>
          <a:lstStyle/>
          <a:p>
            <a:endParaRPr lang="en-US"/>
          </a:p>
        </p:txBody>
      </p:sp>
      <p:sp>
        <p:nvSpPr>
          <p:cNvPr id="9" name="TextBox 9"/>
          <p:cNvSpPr txBox="1"/>
          <p:nvPr/>
        </p:nvSpPr>
        <p:spPr>
          <a:xfrm>
            <a:off x="13351808" y="2279374"/>
            <a:ext cx="3907492" cy="422275"/>
          </a:xfrm>
          <a:prstGeom prst="rect">
            <a:avLst/>
          </a:prstGeom>
        </p:spPr>
        <p:txBody>
          <a:bodyPr lIns="0" tIns="0" rIns="0" bIns="0" rtlCol="0" anchor="t">
            <a:spAutoFit/>
          </a:bodyPr>
          <a:lstStyle/>
          <a:p>
            <a:pPr algn="l">
              <a:lnSpc>
                <a:spcPts val="3499"/>
              </a:lnSpc>
            </a:pPr>
            <a:r>
              <a:rPr lang="en-US" sz="2499" b="1">
                <a:solidFill>
                  <a:srgbClr val="492DA8"/>
                </a:solidFill>
                <a:latin typeface="DM Sans Bold"/>
                <a:ea typeface="DM Sans Bold"/>
                <a:cs typeface="DM Sans Bold"/>
                <a:sym typeface="DM Sans Bold"/>
              </a:rPr>
              <a:t>Own your own business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
        <p:cNvGrpSpPr/>
        <p:nvPr/>
      </p:nvGrpSpPr>
      <p:grpSpPr>
        <a:xfrm>
          <a:off x="0" y="0"/>
          <a:ext cx="0" cy="0"/>
          <a:chOff x="0" y="0"/>
          <a:chExt cx="0" cy="0"/>
        </a:xfrm>
      </p:grpSpPr>
      <p:sp>
        <p:nvSpPr>
          <p:cNvPr id="2" name="Freeform 2"/>
          <p:cNvSpPr/>
          <p:nvPr/>
        </p:nvSpPr>
        <p:spPr>
          <a:xfrm>
            <a:off x="7689998" y="1028700"/>
            <a:ext cx="9569302" cy="8229600"/>
          </a:xfrm>
          <a:custGeom>
            <a:avLst/>
            <a:gdLst/>
            <a:ahLst/>
            <a:cxnLst/>
            <a:rect l="l" t="t" r="r" b="b"/>
            <a:pathLst>
              <a:path w="9569302" h="8229600">
                <a:moveTo>
                  <a:pt x="0" y="0"/>
                </a:moveTo>
                <a:lnTo>
                  <a:pt x="9569302" y="0"/>
                </a:lnTo>
                <a:lnTo>
                  <a:pt x="9569302"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6300828" y="7596982"/>
            <a:ext cx="5686344" cy="3856375"/>
          </a:xfrm>
          <a:custGeom>
            <a:avLst/>
            <a:gdLst/>
            <a:ahLst/>
            <a:cxnLst/>
            <a:rect l="l" t="t" r="r" b="b"/>
            <a:pathLst>
              <a:path w="5686344" h="3856375">
                <a:moveTo>
                  <a:pt x="0" y="0"/>
                </a:moveTo>
                <a:lnTo>
                  <a:pt x="5686344" y="0"/>
                </a:lnTo>
                <a:lnTo>
                  <a:pt x="5686344" y="3856375"/>
                </a:lnTo>
                <a:lnTo>
                  <a:pt x="0" y="3856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936540" y="2057289"/>
            <a:ext cx="5323771" cy="4683483"/>
            <a:chOff x="0" y="-85725"/>
            <a:chExt cx="5828994" cy="3899738"/>
          </a:xfrm>
        </p:grpSpPr>
        <p:sp>
          <p:nvSpPr>
            <p:cNvPr id="7" name="TextBox 7"/>
            <p:cNvSpPr txBox="1"/>
            <p:nvPr/>
          </p:nvSpPr>
          <p:spPr>
            <a:xfrm>
              <a:off x="0" y="-85725"/>
              <a:ext cx="5828994" cy="612171"/>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900" b="0" i="0" u="none" strike="noStrike" kern="1200" cap="none" spc="0" normalizeH="0" baseline="0" noProof="0" dirty="0">
                  <a:ln>
                    <a:noFill/>
                  </a:ln>
                  <a:solidFill>
                    <a:srgbClr val="492DA8"/>
                  </a:solidFill>
                  <a:effectLst/>
                  <a:uLnTx/>
                  <a:uFillTx/>
                  <a:latin typeface="Permanent Marker"/>
                  <a:ea typeface="Permanent Marker"/>
                  <a:cs typeface="Permanent Marker"/>
                  <a:sym typeface="Permanent Marker"/>
                </a:rPr>
                <a:t>What I do...</a:t>
              </a:r>
            </a:p>
          </p:txBody>
        </p:sp>
        <p:sp>
          <p:nvSpPr>
            <p:cNvPr id="8" name="TextBox 8"/>
            <p:cNvSpPr txBox="1"/>
            <p:nvPr/>
          </p:nvSpPr>
          <p:spPr>
            <a:xfrm>
              <a:off x="0" y="1193679"/>
              <a:ext cx="5828994" cy="2620334"/>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t>Company name:</a:t>
              </a:r>
              <a:b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br>
              <a:endPar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endParaRPr>
            </a:p>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t>Job title:</a:t>
              </a:r>
              <a:b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br>
              <a:endPar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endParaRPr>
            </a:p>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t>Responsibilities:</a:t>
              </a:r>
              <a:b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br>
              <a:endPar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endParaRPr>
            </a:p>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92DA8"/>
                  </a:solidFill>
                  <a:effectLst/>
                  <a:uLnTx/>
                  <a:uFillTx/>
                  <a:latin typeface="DM Sans"/>
                  <a:ea typeface="DM Sans"/>
                  <a:cs typeface="DM Sans"/>
                  <a:sym typeface="DM Sans"/>
                </a:rPr>
                <a:t>Why this is my dream job:</a:t>
              </a:r>
            </a:p>
          </p:txBody>
        </p:sp>
      </p:grpSp>
      <p:sp>
        <p:nvSpPr>
          <p:cNvPr id="14" name="Rectangle 13">
            <a:extLst>
              <a:ext uri="{FF2B5EF4-FFF2-40B4-BE49-F238E27FC236}">
                <a16:creationId xmlns:a16="http://schemas.microsoft.com/office/drawing/2014/main" id="{174B4F6A-003A-596D-4C15-4E8BEE7183FF}"/>
              </a:ext>
            </a:extLst>
          </p:cNvPr>
          <p:cNvSpPr/>
          <p:nvPr/>
        </p:nvSpPr>
        <p:spPr>
          <a:xfrm>
            <a:off x="8713618" y="2598507"/>
            <a:ext cx="6547104" cy="6547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User with solid fill">
            <a:extLst>
              <a:ext uri="{FF2B5EF4-FFF2-40B4-BE49-F238E27FC236}">
                <a16:creationId xmlns:a16="http://schemas.microsoft.com/office/drawing/2014/main" id="{40329F8C-AAC3-A9A7-EE8A-4EE0A9D13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4733" y="2262125"/>
            <a:ext cx="8024875" cy="8024875"/>
          </a:xfrm>
          <a:prstGeom prst="rect">
            <a:avLst/>
          </a:prstGeom>
        </p:spPr>
      </p:pic>
    </p:spTree>
    <p:extLst>
      <p:ext uri="{BB962C8B-B14F-4D97-AF65-F5344CB8AC3E}">
        <p14:creationId xmlns:p14="http://schemas.microsoft.com/office/powerpoint/2010/main" val="175310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1320</TotalTime>
  <Words>1534</Words>
  <Application>Microsoft Office PowerPoint</Application>
  <PresentationFormat>Custom</PresentationFormat>
  <Paragraphs>167</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Permanent Marker</vt:lpstr>
      <vt:lpstr>DM Sans Italics</vt:lpstr>
      <vt:lpstr>Arial</vt:lpstr>
      <vt:lpstr>Canva Student Font</vt:lpstr>
      <vt:lpstr>Calibri</vt:lpstr>
      <vt:lpstr>DM Sans Bold</vt:lpstr>
      <vt:lpstr>Aptos</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your future</dc:title>
  <dc:creator>Tabitha McDonald</dc:creator>
  <cp:lastModifiedBy>Tabitha McDonald</cp:lastModifiedBy>
  <cp:revision>9</cp:revision>
  <dcterms:created xsi:type="dcterms:W3CDTF">2006-08-16T00:00:00Z</dcterms:created>
  <dcterms:modified xsi:type="dcterms:W3CDTF">2024-10-01T20:09:39Z</dcterms:modified>
  <dc:identifier>DAGP7EGkTvc</dc:identifier>
</cp:coreProperties>
</file>