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36" r:id="rId5"/>
  </p:sldMasterIdLst>
  <p:notesMasterIdLst>
    <p:notesMasterId r:id="rId40"/>
  </p:notesMasterIdLst>
  <p:handoutMasterIdLst>
    <p:handoutMasterId r:id="rId41"/>
  </p:handoutMasterIdLst>
  <p:sldIdLst>
    <p:sldId id="411" r:id="rId6"/>
    <p:sldId id="384" r:id="rId7"/>
    <p:sldId id="440" r:id="rId8"/>
    <p:sldId id="2147309024" r:id="rId9"/>
    <p:sldId id="2147309025" r:id="rId10"/>
    <p:sldId id="256" r:id="rId11"/>
    <p:sldId id="257" r:id="rId12"/>
    <p:sldId id="259" r:id="rId13"/>
    <p:sldId id="396" r:id="rId14"/>
    <p:sldId id="398" r:id="rId15"/>
    <p:sldId id="399" r:id="rId16"/>
    <p:sldId id="400" r:id="rId17"/>
    <p:sldId id="401" r:id="rId18"/>
    <p:sldId id="402" r:id="rId19"/>
    <p:sldId id="403" r:id="rId20"/>
    <p:sldId id="404" r:id="rId21"/>
    <p:sldId id="405" r:id="rId22"/>
    <p:sldId id="2147309026" r:id="rId23"/>
    <p:sldId id="2147309027" r:id="rId24"/>
    <p:sldId id="423" r:id="rId25"/>
    <p:sldId id="397" r:id="rId26"/>
    <p:sldId id="424" r:id="rId27"/>
    <p:sldId id="410" r:id="rId28"/>
    <p:sldId id="426" r:id="rId29"/>
    <p:sldId id="435" r:id="rId30"/>
    <p:sldId id="391" r:id="rId31"/>
    <p:sldId id="427" r:id="rId32"/>
    <p:sldId id="433" r:id="rId33"/>
    <p:sldId id="436" r:id="rId34"/>
    <p:sldId id="431" r:id="rId35"/>
    <p:sldId id="432" r:id="rId36"/>
    <p:sldId id="437" r:id="rId37"/>
    <p:sldId id="438" r:id="rId38"/>
    <p:sldId id="43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F94487-3BAC-9BA5-CFDF-2B1F82757666}" name="Sylvia Michels" initials="SM" userId="S::smichels@mncpa.org::094a1e55-b68e-4f62-8dc9-d9c81127501c" providerId="AD"/>
  <p188:author id="{A31BF2D0-D34B-94BB-9C8A-45D56101EF77}" name="Tabitha McDonald" initials="TM" userId="S::tmcdonald@mncpa.org::a3a483ff-fa1d-4db2-9ee4-26b2370f66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46C"/>
    <a:srgbClr val="FFFFFF"/>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67" autoAdjust="0"/>
    <p:restoredTop sz="67986" autoAdjust="0"/>
  </p:normalViewPr>
  <p:slideViewPr>
    <p:cSldViewPr snapToGrid="0">
      <p:cViewPr varScale="1">
        <p:scale>
          <a:sx n="75" d="100"/>
          <a:sy n="75" d="100"/>
        </p:scale>
        <p:origin x="1656" y="66"/>
      </p:cViewPr>
      <p:guideLst>
        <p:guide pos="3840"/>
        <p:guide orient="horz" pos="2160"/>
      </p:guideLst>
    </p:cSldViewPr>
  </p:slideViewPr>
  <p:outlineViewPr>
    <p:cViewPr>
      <p:scale>
        <a:sx n="33" d="100"/>
        <a:sy n="33" d="100"/>
      </p:scale>
      <p:origin x="0" y="-2709"/>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D3BF5-EC5A-4A6D-B720-8B62E2DB2C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9F9951-F558-4F5D-880A-E97C72FB5D06}">
      <dgm:prSet/>
      <dgm:spPr/>
      <dgm:t>
        <a:bodyPr/>
        <a:lstStyle/>
        <a:p>
          <a:r>
            <a:rPr lang="en-US" dirty="0"/>
            <a:t>What additional information would an investor want to know after hearing this pitch? </a:t>
          </a:r>
        </a:p>
      </dgm:t>
    </dgm:pt>
    <dgm:pt modelId="{54ACB8DB-7B79-4C03-A604-1752A67042EF}" type="parTrans" cxnId="{9CA1F6FD-5001-472A-9BE6-F1EEC49DE15D}">
      <dgm:prSet/>
      <dgm:spPr/>
      <dgm:t>
        <a:bodyPr/>
        <a:lstStyle/>
        <a:p>
          <a:endParaRPr lang="en-US"/>
        </a:p>
      </dgm:t>
    </dgm:pt>
    <dgm:pt modelId="{2DE578B1-BC78-460B-9091-AFD2F0EA08FD}" type="sibTrans" cxnId="{9CA1F6FD-5001-472A-9BE6-F1EEC49DE15D}">
      <dgm:prSet/>
      <dgm:spPr/>
      <dgm:t>
        <a:bodyPr/>
        <a:lstStyle/>
        <a:p>
          <a:endParaRPr lang="en-US"/>
        </a:p>
      </dgm:t>
    </dgm:pt>
    <dgm:pt modelId="{042DC745-2703-4C45-8C47-418E377E490E}">
      <dgm:prSet/>
      <dgm:spPr/>
      <dgm:t>
        <a:bodyPr/>
        <a:lstStyle/>
        <a:p>
          <a:r>
            <a:rPr lang="en-US" b="0" i="0" dirty="0"/>
            <a:t>Why do you think this business could struggle?  </a:t>
          </a:r>
          <a:endParaRPr lang="en-US" dirty="0"/>
        </a:p>
      </dgm:t>
    </dgm:pt>
    <dgm:pt modelId="{CCCEA8DF-F0F4-4BD7-82EF-4BAD0ED25408}" type="parTrans" cxnId="{5AE2D07F-FD67-4AB2-BD82-EEED13B422C8}">
      <dgm:prSet/>
      <dgm:spPr/>
      <dgm:t>
        <a:bodyPr/>
        <a:lstStyle/>
        <a:p>
          <a:endParaRPr lang="en-US"/>
        </a:p>
      </dgm:t>
    </dgm:pt>
    <dgm:pt modelId="{C3D7FE28-7B2E-4447-B595-63574BA9D560}" type="sibTrans" cxnId="{5AE2D07F-FD67-4AB2-BD82-EEED13B422C8}">
      <dgm:prSet/>
      <dgm:spPr/>
      <dgm:t>
        <a:bodyPr/>
        <a:lstStyle/>
        <a:p>
          <a:endParaRPr lang="en-US"/>
        </a:p>
      </dgm:t>
    </dgm:pt>
    <dgm:pt modelId="{BA1EBE56-0DB5-495E-83C2-BAB231309BF4}">
      <dgm:prSet/>
      <dgm:spPr/>
      <dgm:t>
        <a:bodyPr/>
        <a:lstStyle/>
        <a:p>
          <a:r>
            <a:rPr lang="en-US" b="0" i="0" dirty="0"/>
            <a:t>What improvements could be made to this business to make it more investable?  </a:t>
          </a:r>
          <a:endParaRPr lang="en-US" dirty="0"/>
        </a:p>
      </dgm:t>
    </dgm:pt>
    <dgm:pt modelId="{D05F64C5-5485-45E0-9CEB-9A754EBEE28D}" type="parTrans" cxnId="{72F55E7A-9036-42B2-9E72-B9BC8238D75B}">
      <dgm:prSet/>
      <dgm:spPr/>
      <dgm:t>
        <a:bodyPr/>
        <a:lstStyle/>
        <a:p>
          <a:endParaRPr lang="en-US"/>
        </a:p>
      </dgm:t>
    </dgm:pt>
    <dgm:pt modelId="{9F28CC94-6DE0-4F06-8013-1186B35138CE}" type="sibTrans" cxnId="{72F55E7A-9036-42B2-9E72-B9BC8238D75B}">
      <dgm:prSet/>
      <dgm:spPr/>
      <dgm:t>
        <a:bodyPr/>
        <a:lstStyle/>
        <a:p>
          <a:endParaRPr lang="en-US"/>
        </a:p>
      </dgm:t>
    </dgm:pt>
    <dgm:pt modelId="{1D67FB55-1225-4DE8-B770-67E8F6164D16}" type="pres">
      <dgm:prSet presAssocID="{6B7D3BF5-EC5A-4A6D-B720-8B62E2DB2C87}" presName="linear" presStyleCnt="0">
        <dgm:presLayoutVars>
          <dgm:animLvl val="lvl"/>
          <dgm:resizeHandles val="exact"/>
        </dgm:presLayoutVars>
      </dgm:prSet>
      <dgm:spPr/>
    </dgm:pt>
    <dgm:pt modelId="{B38B4B54-6470-45AD-B4B2-1B3C7DAA2EB5}" type="pres">
      <dgm:prSet presAssocID="{719F9951-F558-4F5D-880A-E97C72FB5D06}" presName="parentText" presStyleLbl="node1" presStyleIdx="0" presStyleCnt="3" custLinFactY="-79435" custLinFactNeighborX="0" custLinFactNeighborY="-100000">
        <dgm:presLayoutVars>
          <dgm:chMax val="0"/>
          <dgm:bulletEnabled val="1"/>
        </dgm:presLayoutVars>
      </dgm:prSet>
      <dgm:spPr/>
    </dgm:pt>
    <dgm:pt modelId="{68F5ADDF-38D9-4DB0-9DFF-5FA4C2CB7F92}" type="pres">
      <dgm:prSet presAssocID="{2DE578B1-BC78-460B-9091-AFD2F0EA08FD}" presName="spacer" presStyleCnt="0"/>
      <dgm:spPr/>
    </dgm:pt>
    <dgm:pt modelId="{E9A7523F-4869-4A87-8398-9B3DE6C45C14}" type="pres">
      <dgm:prSet presAssocID="{042DC745-2703-4C45-8C47-418E377E490E}" presName="parentText" presStyleLbl="node1" presStyleIdx="1" presStyleCnt="3">
        <dgm:presLayoutVars>
          <dgm:chMax val="0"/>
          <dgm:bulletEnabled val="1"/>
        </dgm:presLayoutVars>
      </dgm:prSet>
      <dgm:spPr/>
    </dgm:pt>
    <dgm:pt modelId="{827AB955-1D24-4574-95CD-9E7FE7055881}" type="pres">
      <dgm:prSet presAssocID="{C3D7FE28-7B2E-4447-B595-63574BA9D560}" presName="spacer" presStyleCnt="0"/>
      <dgm:spPr/>
    </dgm:pt>
    <dgm:pt modelId="{2D1AF726-3C4D-4063-A77F-E42B34017188}" type="pres">
      <dgm:prSet presAssocID="{BA1EBE56-0DB5-495E-83C2-BAB231309BF4}" presName="parentText" presStyleLbl="node1" presStyleIdx="2" presStyleCnt="3">
        <dgm:presLayoutVars>
          <dgm:chMax val="0"/>
          <dgm:bulletEnabled val="1"/>
        </dgm:presLayoutVars>
      </dgm:prSet>
      <dgm:spPr/>
    </dgm:pt>
  </dgm:ptLst>
  <dgm:cxnLst>
    <dgm:cxn modelId="{7C165A2D-9B67-430E-BCE7-976009945919}" type="presOf" srcId="{719F9951-F558-4F5D-880A-E97C72FB5D06}" destId="{B38B4B54-6470-45AD-B4B2-1B3C7DAA2EB5}" srcOrd="0" destOrd="0" presId="urn:microsoft.com/office/officeart/2005/8/layout/vList2"/>
    <dgm:cxn modelId="{72F55E7A-9036-42B2-9E72-B9BC8238D75B}" srcId="{6B7D3BF5-EC5A-4A6D-B720-8B62E2DB2C87}" destId="{BA1EBE56-0DB5-495E-83C2-BAB231309BF4}" srcOrd="2" destOrd="0" parTransId="{D05F64C5-5485-45E0-9CEB-9A754EBEE28D}" sibTransId="{9F28CC94-6DE0-4F06-8013-1186B35138CE}"/>
    <dgm:cxn modelId="{5AE2D07F-FD67-4AB2-BD82-EEED13B422C8}" srcId="{6B7D3BF5-EC5A-4A6D-B720-8B62E2DB2C87}" destId="{042DC745-2703-4C45-8C47-418E377E490E}" srcOrd="1" destOrd="0" parTransId="{CCCEA8DF-F0F4-4BD7-82EF-4BAD0ED25408}" sibTransId="{C3D7FE28-7B2E-4447-B595-63574BA9D560}"/>
    <dgm:cxn modelId="{091E01C9-840C-41F9-A0DF-D031B41F44A7}" type="presOf" srcId="{BA1EBE56-0DB5-495E-83C2-BAB231309BF4}" destId="{2D1AF726-3C4D-4063-A77F-E42B34017188}" srcOrd="0" destOrd="0" presId="urn:microsoft.com/office/officeart/2005/8/layout/vList2"/>
    <dgm:cxn modelId="{674841ED-45DD-45E5-AC2B-27CE396560B8}" type="presOf" srcId="{042DC745-2703-4C45-8C47-418E377E490E}" destId="{E9A7523F-4869-4A87-8398-9B3DE6C45C14}" srcOrd="0" destOrd="0" presId="urn:microsoft.com/office/officeart/2005/8/layout/vList2"/>
    <dgm:cxn modelId="{F31918F0-8644-4415-B7A5-0ECDAA1F7D58}" type="presOf" srcId="{6B7D3BF5-EC5A-4A6D-B720-8B62E2DB2C87}" destId="{1D67FB55-1225-4DE8-B770-67E8F6164D16}" srcOrd="0" destOrd="0" presId="urn:microsoft.com/office/officeart/2005/8/layout/vList2"/>
    <dgm:cxn modelId="{9CA1F6FD-5001-472A-9BE6-F1EEC49DE15D}" srcId="{6B7D3BF5-EC5A-4A6D-B720-8B62E2DB2C87}" destId="{719F9951-F558-4F5D-880A-E97C72FB5D06}" srcOrd="0" destOrd="0" parTransId="{54ACB8DB-7B79-4C03-A604-1752A67042EF}" sibTransId="{2DE578B1-BC78-460B-9091-AFD2F0EA08FD}"/>
    <dgm:cxn modelId="{58056DAF-275F-47FB-A081-B6DB15C88B8F}" type="presParOf" srcId="{1D67FB55-1225-4DE8-B770-67E8F6164D16}" destId="{B38B4B54-6470-45AD-B4B2-1B3C7DAA2EB5}" srcOrd="0" destOrd="0" presId="urn:microsoft.com/office/officeart/2005/8/layout/vList2"/>
    <dgm:cxn modelId="{675DF1F6-B80D-4935-B563-48B9C0D7F632}" type="presParOf" srcId="{1D67FB55-1225-4DE8-B770-67E8F6164D16}" destId="{68F5ADDF-38D9-4DB0-9DFF-5FA4C2CB7F92}" srcOrd="1" destOrd="0" presId="urn:microsoft.com/office/officeart/2005/8/layout/vList2"/>
    <dgm:cxn modelId="{C58B8005-BF1D-400F-A4D4-EB35B4154C80}" type="presParOf" srcId="{1D67FB55-1225-4DE8-B770-67E8F6164D16}" destId="{E9A7523F-4869-4A87-8398-9B3DE6C45C14}" srcOrd="2" destOrd="0" presId="urn:microsoft.com/office/officeart/2005/8/layout/vList2"/>
    <dgm:cxn modelId="{F59152CE-C938-46F8-972A-76A720A7A0E3}" type="presParOf" srcId="{1D67FB55-1225-4DE8-B770-67E8F6164D16}" destId="{827AB955-1D24-4574-95CD-9E7FE7055881}" srcOrd="3" destOrd="0" presId="urn:microsoft.com/office/officeart/2005/8/layout/vList2"/>
    <dgm:cxn modelId="{F50A4AAC-67A4-4F0A-A59A-79E0B3E3EFE3}" type="presParOf" srcId="{1D67FB55-1225-4DE8-B770-67E8F6164D16}" destId="{2D1AF726-3C4D-4063-A77F-E42B3401718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B4B54-6470-45AD-B4B2-1B3C7DAA2EB5}">
      <dsp:nvSpPr>
        <dsp:cNvPr id="0" name=""/>
        <dsp:cNvSpPr/>
      </dsp:nvSpPr>
      <dsp:spPr>
        <a:xfrm>
          <a:off x="0" y="0"/>
          <a:ext cx="5435600" cy="131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What additional information would an investor want to know after hearing this pitch? </a:t>
          </a:r>
        </a:p>
      </dsp:txBody>
      <dsp:txXfrm>
        <a:off x="64254" y="64254"/>
        <a:ext cx="5307092" cy="1187742"/>
      </dsp:txXfrm>
    </dsp:sp>
    <dsp:sp modelId="{E9A7523F-4869-4A87-8398-9B3DE6C45C14}">
      <dsp:nvSpPr>
        <dsp:cNvPr id="0" name=""/>
        <dsp:cNvSpPr/>
      </dsp:nvSpPr>
      <dsp:spPr>
        <a:xfrm>
          <a:off x="0" y="1447650"/>
          <a:ext cx="5435600" cy="131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Why do you think this business could struggle?  </a:t>
          </a:r>
          <a:endParaRPr lang="en-US" sz="2500" kern="1200" dirty="0"/>
        </a:p>
      </dsp:txBody>
      <dsp:txXfrm>
        <a:off x="64254" y="1511904"/>
        <a:ext cx="5307092" cy="1187742"/>
      </dsp:txXfrm>
    </dsp:sp>
    <dsp:sp modelId="{2D1AF726-3C4D-4063-A77F-E42B34017188}">
      <dsp:nvSpPr>
        <dsp:cNvPr id="0" name=""/>
        <dsp:cNvSpPr/>
      </dsp:nvSpPr>
      <dsp:spPr>
        <a:xfrm>
          <a:off x="0" y="2835900"/>
          <a:ext cx="5435600" cy="131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What improvements could be made to this business to make it more investable?  </a:t>
          </a:r>
          <a:endParaRPr lang="en-US" sz="2500" kern="1200" dirty="0"/>
        </a:p>
      </dsp:txBody>
      <dsp:txXfrm>
        <a:off x="64254" y="2900154"/>
        <a:ext cx="5307092" cy="11877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10/1/2024</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22167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Accountants are the backbone of the business world and keep finances in check – for everyone. No matter the size of the company, accountants help organizations meet their goals by protecting financial 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9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Own a business where your passion lies. </a:t>
            </a:r>
            <a:br>
              <a:rPr lang="en-US" sz="1200" dirty="0"/>
            </a:br>
            <a:br>
              <a:rPr lang="en-US" sz="1200" dirty="0"/>
            </a:br>
            <a:r>
              <a:rPr lang="en-US" sz="1200" dirty="0"/>
              <a:t>As a CPA, you’ll help ensure its financial success.</a:t>
            </a:r>
          </a:p>
          <a:p>
            <a:endParaRPr lang="en-US" dirty="0"/>
          </a:p>
          <a:p>
            <a:r>
              <a:rPr lang="en-US" dirty="0"/>
              <a:t>If you’re interested in owning your own business and being your own boss, consider majoring in accounting. You’ll have the financial know-how to ensure your company is a success!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4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200" kern="1200" dirty="0">
                <a:latin typeface="+mn-lt"/>
                <a:ea typeface="+mn-ea"/>
                <a:cs typeface="+mn-cs"/>
              </a:rPr>
              <a:t>CPAs meet their clients where they are. That means opportunities for travel for you!</a:t>
            </a:r>
          </a:p>
          <a:p>
            <a:endParaRPr lang="en-GB" sz="1800" dirty="0">
              <a:effectLst/>
              <a:latin typeface="Arial" panose="020B0604020202020204" pitchFamily="34"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800" dirty="0">
              <a:effectLst/>
              <a:latin typeface="Arial" panose="020B0604020202020204" pitchFamily="34"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Presenter Tip: </a:t>
            </a:r>
            <a:r>
              <a:rPr lang="en-GB" sz="1800" b="0" dirty="0">
                <a:effectLst/>
                <a:latin typeface="Arial" panose="020B0604020202020204" pitchFamily="34" charset="0"/>
                <a:ea typeface="Times New Roman" panose="02020603050405020304" pitchFamily="18" charset="0"/>
              </a:rPr>
              <a:t>If you have had the opportunity to travel for work, share your experience here!</a:t>
            </a:r>
            <a:endParaRPr lang="en-GB" sz="1800" b="1"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31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new field in accounting is ESG: environmental, social and governance. Think carbon emission and climate change.  Accountants ensure companies are complying with federal laws and regulations that hold them accountable to the world around them. </a:t>
            </a:r>
          </a:p>
          <a:p>
            <a:endParaRPr lang="en-US" sz="1200" dirty="0"/>
          </a:p>
          <a:p>
            <a:r>
              <a:rPr lang="en-US" sz="1200" dirty="0"/>
              <a:t>Accountants can also give back to their community by helping their favorite charity make every dollar count.</a:t>
            </a:r>
          </a:p>
          <a:p>
            <a:endParaRPr lang="en-US" sz="1200" dirty="0"/>
          </a:p>
          <a:p>
            <a:endParaRPr lang="en-US" b="0"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29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kern="1200" dirty="0">
                <a:latin typeface="+mn-lt"/>
                <a:ea typeface="+mn-ea"/>
                <a:cs typeface="+mn-cs"/>
              </a:rPr>
              <a:t>Whether tutoring, teaching, or being a consultant for a large company, there are many individuals that can benefit from a conversation with an accountant.</a:t>
            </a:r>
          </a:p>
          <a:p>
            <a:pPr>
              <a:lnSpc>
                <a:spcPct val="100000"/>
              </a:lnSpc>
            </a:pPr>
            <a:endParaRPr lang="en-US" kern="1200" dirty="0">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We’re not talking about the balance sheet this time. </a:t>
            </a:r>
          </a:p>
          <a:p>
            <a:endParaRPr lang="en-US" sz="1200" dirty="0"/>
          </a:p>
          <a:p>
            <a:r>
              <a:rPr lang="en-US" sz="1200" dirty="0"/>
              <a:t>Accountants work hard, but that hard work affords them the ability to take well deserved time off too! Blending work and life to the perfect harmony is a perk of being an accountant.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a positive personal story of the lifestyle/flexibility being a CPA has afforded you.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751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career growth is in your hands. As a CPA you can go into any industry and change your path at any time. As the world changes and businesses evolve, there are many opportunities for training and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an accounting graduate, you will always be in demand and are afforded a clear career path with advancement opportunities.</a:t>
            </a:r>
          </a:p>
          <a:p>
            <a:endParaRPr lang="en-US" b="0" i="0" dirty="0">
              <a:solidFill>
                <a:srgbClr val="33302E"/>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340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we’ve reviewed the benefits of working in accounting, let’s talk about what accountants do. </a:t>
            </a:r>
          </a:p>
        </p:txBody>
      </p:sp>
      <p:sp>
        <p:nvSpPr>
          <p:cNvPr id="4" name="Slide Number Placeholder 3"/>
          <p:cNvSpPr>
            <a:spLocks noGrp="1"/>
          </p:cNvSpPr>
          <p:nvPr>
            <p:ph type="sldNum" sz="quarter" idx="5"/>
          </p:nvPr>
        </p:nvSpPr>
        <p:spPr/>
        <p:txBody>
          <a:bodyPr/>
          <a:lstStyle/>
          <a:p>
            <a:fld id="{1983A999-5E0E-42CA-8400-604AE921FF7C}" type="slidenum">
              <a:rPr lang="en-US" smtClean="0"/>
              <a:t>18</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Tip: </a:t>
            </a:r>
            <a:r>
              <a:rPr lang="en-US" b="0" dirty="0"/>
              <a:t>Share more about your role and some of your typical responsibilities, while relaying it in a way that high school students will understand. </a:t>
            </a:r>
            <a:endParaRPr lang="en-US" b="1" dirty="0"/>
          </a:p>
        </p:txBody>
      </p:sp>
      <p:sp>
        <p:nvSpPr>
          <p:cNvPr id="4" name="Slide Number Placeholder 3"/>
          <p:cNvSpPr>
            <a:spLocks noGrp="1"/>
          </p:cNvSpPr>
          <p:nvPr>
            <p:ph type="sldNum" sz="quarter" idx="5"/>
          </p:nvPr>
        </p:nvSpPr>
        <p:spPr/>
        <p:txBody>
          <a:bodyPr/>
          <a:lstStyle/>
          <a:p>
            <a:fld id="{1983A999-5E0E-42CA-8400-604AE921FF7C}" type="slidenum">
              <a:rPr lang="en-US" smtClean="0"/>
              <a:t>19</a:t>
            </a:fld>
            <a:endParaRPr lang="en-US"/>
          </a:p>
        </p:txBody>
      </p:sp>
    </p:spTree>
    <p:extLst>
      <p:ext uri="{BB962C8B-B14F-4D97-AF65-F5344CB8AC3E}">
        <p14:creationId xmlns:p14="http://schemas.microsoft.com/office/powerpoint/2010/main" val="129337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the heart of a business is? – Ask for a few responses from students.</a:t>
            </a:r>
          </a:p>
          <a:p>
            <a:endParaRPr lang="en-US" dirty="0"/>
          </a:p>
          <a:p>
            <a:r>
              <a:rPr lang="en-US" dirty="0"/>
              <a:t>Would you agree with what’s on the slide? Anything I’m missing here?</a:t>
            </a:r>
          </a:p>
        </p:txBody>
      </p:sp>
      <p:sp>
        <p:nvSpPr>
          <p:cNvPr id="4" name="Slide Number Placeholder 3"/>
          <p:cNvSpPr>
            <a:spLocks noGrp="1"/>
          </p:cNvSpPr>
          <p:nvPr>
            <p:ph type="sldNum" sz="quarter" idx="5"/>
          </p:nvPr>
        </p:nvSpPr>
        <p:spPr/>
        <p:txBody>
          <a:bodyPr/>
          <a:lstStyle/>
          <a:p>
            <a:fld id="{1983A999-5E0E-42CA-8400-604AE921FF7C}" type="slidenum">
              <a:rPr lang="en-US" smtClean="0"/>
              <a:t>2</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seen, accountants work in all types of organizations. Several of these names should look familiar to you.</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dirty="0"/>
              <a:t>Take a moment to highlight companies/industries specific to your state or area and explain how an accountant helps those companies. And add your own firm’s name above!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State Tip: </a:t>
            </a:r>
            <a:r>
              <a:rPr lang="en-US" b="0" dirty="0"/>
              <a:t>Update the company </a:t>
            </a:r>
            <a:r>
              <a:rPr lang="en-US" dirty="0"/>
              <a:t>names</a:t>
            </a:r>
            <a:r>
              <a:rPr lang="en-US" b="0" dirty="0"/>
              <a:t> to highlight local start-ups, firms, etc.</a:t>
            </a:r>
            <a:endParaRPr lang="en-US" b="1" dirty="0"/>
          </a:p>
          <a:p>
            <a:endParaRPr lang="en-US" dirty="0"/>
          </a:p>
          <a:p>
            <a:r>
              <a:rPr lang="en-US" b="1" dirty="0"/>
              <a:t>Organizations listed above:</a:t>
            </a:r>
          </a:p>
          <a:p>
            <a:r>
              <a:rPr lang="en-US" b="1" dirty="0"/>
              <a:t>Start-Ups: </a:t>
            </a:r>
            <a:r>
              <a:rPr lang="en-US" dirty="0"/>
              <a:t>1047 Games, </a:t>
            </a:r>
            <a:r>
              <a:rPr lang="en-US" dirty="0" err="1"/>
              <a:t>Weav</a:t>
            </a:r>
            <a:r>
              <a:rPr lang="en-US" dirty="0"/>
              <a:t> (fintech startup), and </a:t>
            </a:r>
            <a:r>
              <a:rPr lang="en-US" dirty="0" err="1"/>
              <a:t>Symbrosia</a:t>
            </a:r>
            <a:r>
              <a:rPr lang="en-US" dirty="0"/>
              <a:t> (solving climate change) were all featured on Forbes 30 under 30</a:t>
            </a:r>
          </a:p>
          <a:p>
            <a:r>
              <a:rPr lang="en-US" b="1" dirty="0"/>
              <a:t>Nonprofits: </a:t>
            </a:r>
            <a:r>
              <a:rPr lang="en-US" dirty="0"/>
              <a:t>Habitat for Humanity, Smithsonian and World Central Kitchen</a:t>
            </a:r>
          </a:p>
          <a:p>
            <a:r>
              <a:rPr lang="en-US" b="1" dirty="0"/>
              <a:t>Companies of all Sizes: </a:t>
            </a:r>
            <a:r>
              <a:rPr lang="en-US" dirty="0"/>
              <a:t>Apple, Ikea, Bank of America, Zappos, </a:t>
            </a:r>
            <a:r>
              <a:rPr lang="en-US" dirty="0" err="1"/>
              <a:t>Everlight</a:t>
            </a:r>
            <a:r>
              <a:rPr lang="en-US" dirty="0"/>
              <a:t> Solar</a:t>
            </a:r>
            <a:endParaRPr lang="en-US" dirty="0">
              <a:cs typeface="Calibri"/>
            </a:endParaRPr>
          </a:p>
          <a:p>
            <a:r>
              <a:rPr lang="en-US" b="1" dirty="0"/>
              <a:t>Governments: </a:t>
            </a:r>
            <a:r>
              <a:rPr lang="en-US" dirty="0"/>
              <a:t>Along with City Governments, there’s the FBI, NASA, and Military</a:t>
            </a:r>
          </a:p>
          <a:p>
            <a:r>
              <a:rPr lang="en-US" b="1" dirty="0"/>
              <a:t>Sports &amp; Entertainment: </a:t>
            </a:r>
            <a:r>
              <a:rPr lang="en-US" dirty="0"/>
              <a:t>NFL, TikTok, Disney (and the new Disney+) and Netflix</a:t>
            </a:r>
          </a:p>
          <a:p>
            <a:r>
              <a:rPr lang="en-US" b="1" dirty="0"/>
              <a:t>Accounting &amp; Consulting Firms: </a:t>
            </a:r>
            <a:r>
              <a:rPr lang="en-US" dirty="0"/>
              <a:t>Local, Regional, National and International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8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These are just some of the job titles you could have as an accountant.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Presenter Tip: </a:t>
            </a:r>
            <a:r>
              <a:rPr lang="en-US" b="0" dirty="0"/>
              <a:t>Share some of the various job titles you have held throughout your career, highlighting the progression or path changes you have made.</a:t>
            </a:r>
            <a:endParaRPr b="1" dirty="0"/>
          </a:p>
        </p:txBody>
      </p:sp>
      <p:sp>
        <p:nvSpPr>
          <p:cNvPr id="3992" name="Google Shape;399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894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While all CPAs are accountants, not all accountants are CPAs. CPAs are accountants who are certified. CPA stands for Certified Public Accountant. A CPA is a trusted adviser to individuals, businesses, and other organizations, helping each achieve their financial dreams and goals. Whether advising businesses on multi-million-dollar acquisitions, auditing companies’ 401K plans, or helping people investment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To become a CPA, they had to meet their state’s experience and education requirements and pass the CPA Exam.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could accounting be right for you? </a:t>
            </a:r>
          </a:p>
          <a:p>
            <a:endParaRPr lang="en-US" dirty="0"/>
          </a:p>
          <a:p>
            <a:r>
              <a:rPr lang="en-US" sz="1200" dirty="0"/>
              <a:t>Do you want flexibility in your career? </a:t>
            </a:r>
          </a:p>
          <a:p>
            <a:r>
              <a:rPr lang="en-US" sz="1200" dirty="0"/>
              <a:t>Do you like puzzles?</a:t>
            </a:r>
          </a:p>
          <a:p>
            <a:r>
              <a:rPr lang="en-US" sz="1200" dirty="0"/>
              <a:t>Do you like technology?</a:t>
            </a:r>
          </a:p>
          <a:p>
            <a:r>
              <a:rPr lang="en-US" sz="1200" dirty="0"/>
              <a:t>Do you like working in teams?</a:t>
            </a:r>
          </a:p>
          <a:p>
            <a:r>
              <a:rPr lang="en-US" sz="1200" dirty="0"/>
              <a:t>Do you like helping people?</a:t>
            </a:r>
          </a:p>
          <a:p>
            <a:r>
              <a:rPr lang="en-US" sz="1200" dirty="0"/>
              <a:t>Do you like detective work?</a:t>
            </a:r>
          </a:p>
          <a:p>
            <a:endParaRPr lang="en-US" dirty="0"/>
          </a:p>
          <a:p>
            <a:endParaRPr lang="en-US" dirty="0"/>
          </a:p>
          <a:p>
            <a:r>
              <a:rPr lang="en-US" b="1" dirty="0"/>
              <a:t>Presenter Tip: </a:t>
            </a:r>
            <a:r>
              <a:rPr lang="en-US" dirty="0"/>
              <a:t>Make this part interactive and ask the students to raise their hand for each question they relate to.</a:t>
            </a:r>
          </a:p>
          <a:p>
            <a:endParaRPr lang="en-US" dirty="0"/>
          </a:p>
          <a:p>
            <a:r>
              <a:rPr lang="en-US" dirty="0"/>
              <a:t>If this sounds like you, explore accounting!</a:t>
            </a:r>
          </a:p>
        </p:txBody>
      </p:sp>
      <p:sp>
        <p:nvSpPr>
          <p:cNvPr id="4" name="Slide Number Placeholder 3"/>
          <p:cNvSpPr>
            <a:spLocks noGrp="1"/>
          </p:cNvSpPr>
          <p:nvPr>
            <p:ph type="sldNum" sz="quarter" idx="5"/>
          </p:nvPr>
        </p:nvSpPr>
        <p:spPr/>
        <p:txBody>
          <a:bodyPr/>
          <a:lstStyle/>
          <a:p>
            <a:fld id="{1983A999-5E0E-42CA-8400-604AE921FF7C}" type="slidenum">
              <a:rPr lang="en-US" smtClean="0"/>
              <a:t>23</a:t>
            </a:fld>
            <a:endParaRPr lang="en-US"/>
          </a:p>
        </p:txBody>
      </p:sp>
    </p:spTree>
    <p:extLst>
      <p:ext uri="{BB962C8B-B14F-4D97-AF65-F5344CB8AC3E}">
        <p14:creationId xmlns:p14="http://schemas.microsoft.com/office/powerpoint/2010/main" val="369106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63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Share these resources if students are interested in learning more about the accounting profession, or just financial aid in general.</a:t>
            </a:r>
          </a:p>
          <a:p>
            <a:endParaRPr lang="en-US" b="1" dirty="0"/>
          </a:p>
          <a:p>
            <a:r>
              <a:rPr lang="en-US" b="1" dirty="0"/>
              <a:t>MNCPA Scholars Program</a:t>
            </a:r>
          </a:p>
          <a:p>
            <a:r>
              <a:rPr lang="en-US" b="0" dirty="0"/>
              <a:t>This is a year-long mentor program for minority high school students interested in the CPA profession. Contact the MNCPA to learn more.</a:t>
            </a:r>
          </a:p>
          <a:p>
            <a:endParaRPr lang="en-US" b="0" dirty="0"/>
          </a:p>
          <a:p>
            <a:r>
              <a:rPr lang="en-US" b="1" dirty="0"/>
              <a:t>North Star Promise</a:t>
            </a:r>
          </a:p>
          <a:p>
            <a:r>
              <a:rPr lang="en-US" b="0" dirty="0"/>
              <a:t>Free college tuition with a family Adjusted Gross Income (AGI) below $80,000. See their website for more information and eligibility.</a:t>
            </a:r>
          </a:p>
          <a:p>
            <a:endParaRPr lang="en-US" b="0" dirty="0"/>
          </a:p>
          <a:p>
            <a:r>
              <a:rPr lang="en-US" b="1" dirty="0"/>
              <a:t>FAFSA help</a:t>
            </a:r>
          </a:p>
          <a:p>
            <a:r>
              <a:rPr lang="en-US" b="0" dirty="0"/>
              <a:t>Get help with the FAFSA form through College Possible or Achieve Twin Cities. One-on-one consultations are available.</a:t>
            </a:r>
          </a:p>
          <a:p>
            <a:endParaRPr lang="en-US" b="0" dirty="0"/>
          </a:p>
          <a:p>
            <a:r>
              <a:rPr lang="en-US" b="1" dirty="0"/>
              <a:t>MNCPA.org</a:t>
            </a:r>
          </a:p>
          <a:p>
            <a:r>
              <a:rPr lang="en-US" b="0" dirty="0"/>
              <a:t>Learn more about the CPA certification process and access more student resources, like scholarship listings.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9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Update this slide with your contact information as you close out the session. If you’re willing, suggest that students take down your information if they have any future questions.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26</a:t>
            </a:fld>
            <a:endParaRPr lang="en-US"/>
          </a:p>
        </p:txBody>
      </p:sp>
    </p:spTree>
    <p:extLst>
      <p:ext uri="{BB962C8B-B14F-4D97-AF65-F5344CB8AC3E}">
        <p14:creationId xmlns:p14="http://schemas.microsoft.com/office/powerpoint/2010/main" val="952317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this slide and determine if you would like to add one or more activities to your presentation. Move or delete the remaining slides accordingly.]</a:t>
            </a:r>
          </a:p>
          <a:p>
            <a:endParaRPr lang="en-US" dirty="0"/>
          </a:p>
          <a:p>
            <a:r>
              <a:rPr lang="en-US" dirty="0"/>
              <a:t>If time permits, engage in an activity with the students. </a:t>
            </a:r>
          </a:p>
          <a:p>
            <a:endParaRPr lang="en-US" dirty="0"/>
          </a:p>
          <a:p>
            <a:r>
              <a:rPr lang="en-US" b="1" dirty="0"/>
              <a:t>Quiz: </a:t>
            </a:r>
            <a:r>
              <a:rPr lang="en-US" dirty="0"/>
              <a:t>Buzzfeed-style quiz from the CAQ. Students can complete and share their results. </a:t>
            </a:r>
          </a:p>
          <a:p>
            <a:r>
              <a:rPr lang="en-US" dirty="0"/>
              <a:t>Note: Students must be allowed to use cell phones.</a:t>
            </a:r>
          </a:p>
          <a:p>
            <a:endParaRPr lang="en-US" dirty="0"/>
          </a:p>
          <a:p>
            <a:r>
              <a:rPr lang="en-US" b="1" dirty="0"/>
              <a:t>Video: </a:t>
            </a:r>
            <a:r>
              <a:rPr lang="en-US" dirty="0"/>
              <a:t>Learn about the top 5 most interesting fields in accounting today.</a:t>
            </a:r>
          </a:p>
          <a:p>
            <a:endParaRPr lang="en-US" dirty="0"/>
          </a:p>
          <a:p>
            <a:r>
              <a:rPr lang="en-US" b="1" dirty="0"/>
              <a:t>Shark Tank: </a:t>
            </a:r>
            <a:r>
              <a:rPr lang="en-US" dirty="0"/>
              <a:t>Watch a Shark Tank clip of a pitch. The pitch will be one that wouldn’t generally be chosen. Students will advise what should be done to make the idea more profitable and something they </a:t>
            </a:r>
            <a:r>
              <a:rPr lang="en-US" i="1" dirty="0"/>
              <a:t>would</a:t>
            </a:r>
            <a:r>
              <a:rPr lang="en-US" i="0" dirty="0"/>
              <a:t> invest in.</a:t>
            </a:r>
          </a:p>
          <a:p>
            <a:endParaRPr lang="en-US" i="0" dirty="0"/>
          </a:p>
          <a:p>
            <a:r>
              <a:rPr lang="en-US" b="1" i="0" dirty="0"/>
              <a:t>Mapping Connections: </a:t>
            </a:r>
            <a:r>
              <a:rPr lang="en-US" b="0" i="0" dirty="0"/>
              <a:t>Students get into groups of 4-6 and draw a map on how an accounting team interacts with other business departments.</a:t>
            </a:r>
          </a:p>
          <a:p>
            <a:endParaRPr lang="en-US" b="0" i="0" dirty="0"/>
          </a:p>
          <a:p>
            <a:r>
              <a:rPr lang="en-US" b="1" i="0" dirty="0"/>
              <a:t>Forensic Accounting: </a:t>
            </a:r>
            <a:r>
              <a:rPr lang="en-US" b="0" i="0" dirty="0"/>
              <a:t>Students get into groups of 4-6 to investigate a potential fraudulent insurance claim from a business.</a:t>
            </a:r>
          </a:p>
          <a:p>
            <a:endParaRPr lang="en-US" b="1" i="0" dirty="0"/>
          </a:p>
          <a:p>
            <a:r>
              <a:rPr lang="en-US" b="1" i="0" dirty="0"/>
              <a:t>Mix and Match: </a:t>
            </a:r>
            <a:r>
              <a:rPr lang="en-US" b="0" i="0" dirty="0"/>
              <a:t>Students match the accounting definition to the correct word from a word bank.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48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 </a:t>
            </a:r>
            <a:r>
              <a:rPr lang="en-US" dirty="0"/>
              <a:t>Buzzfeed style quiz from the CAQ. Students can complete the quiz and share their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43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5 Most Interesting Fields (1:20 runtime)</a:t>
            </a:r>
          </a:p>
          <a:p>
            <a:pPr marL="0" indent="0">
              <a:buFont typeface="Arial" panose="020B0604020202020204" pitchFamily="34" charset="0"/>
              <a:buNone/>
            </a:pPr>
            <a:r>
              <a:rPr lang="en-US" b="0" dirty="0"/>
              <a:t>What are the hot topic fields in accounting today?</a:t>
            </a:r>
          </a:p>
        </p:txBody>
      </p:sp>
      <p:sp>
        <p:nvSpPr>
          <p:cNvPr id="4" name="Slide Number Placeholder 3"/>
          <p:cNvSpPr>
            <a:spLocks noGrp="1"/>
          </p:cNvSpPr>
          <p:nvPr>
            <p:ph type="sldNum" sz="quarter" idx="5"/>
          </p:nvPr>
        </p:nvSpPr>
        <p:spPr/>
        <p:txBody>
          <a:bodyPr/>
          <a:lstStyle/>
          <a:p>
            <a:fld id="{E7CCE34D-CFF1-4FFE-815B-D050E7ED2DFD}" type="slidenum">
              <a:rPr lang="en-US" smtClean="0"/>
              <a:t>29</a:t>
            </a:fld>
            <a:endParaRPr lang="en-US"/>
          </a:p>
        </p:txBody>
      </p:sp>
    </p:spTree>
    <p:extLst>
      <p:ext uri="{BB962C8B-B14F-4D97-AF65-F5344CB8AC3E}">
        <p14:creationId xmlns:p14="http://schemas.microsoft.com/office/powerpoint/2010/main" val="371811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Some of you might save your money, some might want to buy something new. Everyone uses money differently. Many adults also need help with money. Accountants help manage their money and make sure their business can be successful.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38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This is an open-ended discussion activity to get students thinking about the elements of a business that accountants look at and report on. </a:t>
            </a:r>
          </a:p>
          <a:p>
            <a:pPr marL="171450" indent="-171450">
              <a:buFontTx/>
              <a:buChar char="-"/>
            </a:pPr>
            <a:r>
              <a:rPr lang="en-US" dirty="0"/>
              <a:t>Students will watch the first part of the video (details on run time on the next slide) and share their thoughts on how well the business will do. </a:t>
            </a:r>
          </a:p>
          <a:p>
            <a:pPr marL="171450" indent="-171450">
              <a:buFontTx/>
              <a:buChar char="-"/>
            </a:pPr>
            <a:r>
              <a:rPr lang="en-US" dirty="0"/>
              <a:t>Your job as the presenter is to ask the questions above and facilitate the discussion.</a:t>
            </a:r>
          </a:p>
          <a:p>
            <a:pPr marL="171450" indent="-171450">
              <a:buFontTx/>
              <a:buChar char="-"/>
            </a:pPr>
            <a:endParaRPr lang="en-US" dirty="0"/>
          </a:p>
          <a:p>
            <a:pPr marL="0" indent="0">
              <a:buFontTx/>
              <a:buNone/>
            </a:pPr>
            <a:r>
              <a:rPr lang="en-US" u="sng" dirty="0"/>
              <a:t>Suggested talking points:</a:t>
            </a:r>
          </a:p>
          <a:p>
            <a:pPr lvl="0">
              <a:lnSpc>
                <a:spcPct val="100000"/>
              </a:lnSpc>
            </a:pPr>
            <a:r>
              <a:rPr lang="en-US" sz="1200" b="1" i="0" dirty="0"/>
              <a:t>Profitability</a:t>
            </a:r>
            <a:r>
              <a:rPr lang="en-US" sz="1200" b="0" i="0" dirty="0"/>
              <a:t> </a:t>
            </a:r>
          </a:p>
          <a:p>
            <a:pPr lvl="0">
              <a:lnSpc>
                <a:spcPct val="100000"/>
              </a:lnSpc>
            </a:pPr>
            <a:r>
              <a:rPr lang="en-US" sz="1200" b="0" i="0" dirty="0"/>
              <a:t>A profitable business model can generate income to cover its costs</a:t>
            </a:r>
          </a:p>
          <a:p>
            <a:pPr lvl="0">
              <a:lnSpc>
                <a:spcPct val="100000"/>
              </a:lnSpc>
            </a:pPr>
            <a:r>
              <a:rPr lang="en-US" sz="1200" b="1" i="0" dirty="0"/>
              <a:t>Scalability </a:t>
            </a:r>
            <a:r>
              <a:rPr lang="en-US" sz="1200" b="0" i="0" dirty="0"/>
              <a:t> </a:t>
            </a:r>
          </a:p>
          <a:p>
            <a:pPr lvl="0">
              <a:lnSpc>
                <a:spcPct val="100000"/>
              </a:lnSpc>
            </a:pPr>
            <a:r>
              <a:rPr lang="en-US" sz="1200" b="0" i="0" dirty="0"/>
              <a:t>A scalable business model has the potential to multiply revenue with low cost. </a:t>
            </a:r>
            <a:endParaRPr lang="en-US" sz="1200" dirty="0"/>
          </a:p>
          <a:p>
            <a:pPr lvl="0">
              <a:lnSpc>
                <a:spcPct val="100000"/>
              </a:lnSpc>
            </a:pPr>
            <a:r>
              <a:rPr lang="en-US" sz="1200" b="1" i="0" dirty="0"/>
              <a:t>Repeatability </a:t>
            </a:r>
            <a:r>
              <a:rPr lang="en-US" sz="1200" b="0" i="0" dirty="0"/>
              <a:t> </a:t>
            </a:r>
          </a:p>
          <a:p>
            <a:pPr lvl="0">
              <a:lnSpc>
                <a:spcPct val="100000"/>
              </a:lnSpc>
            </a:pPr>
            <a:r>
              <a:rPr lang="en-US" sz="1200" b="0" i="0" dirty="0"/>
              <a:t>A repeatable business model can apply to new products and markets to generate growth. </a:t>
            </a:r>
          </a:p>
          <a:p>
            <a:pPr algn="l" rtl="0" fontAlgn="base"/>
            <a:r>
              <a:rPr lang="en-US" sz="1800" b="1" i="0" u="none" dirty="0">
                <a:solidFill>
                  <a:srgbClr val="D13438"/>
                </a:solidFill>
                <a:effectLst/>
                <a:latin typeface="ArialMT"/>
              </a:rPr>
              <a:t>Market issues</a:t>
            </a:r>
            <a:r>
              <a:rPr lang="en-US" sz="1800" b="0" i="0" u="none" dirty="0">
                <a:solidFill>
                  <a:srgbClr val="D13438"/>
                </a:solidFill>
                <a:effectLst/>
                <a:latin typeface="ArialMT"/>
              </a:rPr>
              <a:t> – if the business is set-up in a place where there is little or no market for their product or their service. This could be due to the market size being too small or the product being launched into the market at the wrong time. </a:t>
            </a:r>
            <a:r>
              <a:rPr lang="en-US" sz="1800" b="0" i="0" u="none" dirty="0">
                <a:solidFill>
                  <a:srgbClr val="585857"/>
                </a:solidFill>
                <a:effectLst/>
                <a:latin typeface="ArialMT"/>
              </a:rPr>
              <a:t> </a:t>
            </a:r>
          </a:p>
          <a:p>
            <a:pPr algn="l" rtl="0" fontAlgn="base"/>
            <a:r>
              <a:rPr lang="en-US" sz="1800" b="1" i="0" u="none" dirty="0">
                <a:solidFill>
                  <a:srgbClr val="D13438"/>
                </a:solidFill>
                <a:effectLst/>
                <a:latin typeface="ArialMT"/>
              </a:rPr>
              <a:t>Product issues</a:t>
            </a:r>
            <a:r>
              <a:rPr lang="en-US" sz="1800" b="0" i="0" u="none" dirty="0">
                <a:solidFill>
                  <a:srgbClr val="D13438"/>
                </a:solidFill>
                <a:effectLst/>
                <a:latin typeface="ArialMT"/>
              </a:rPr>
              <a:t> – the business may fail to develop a product or service that meets the needs of the market. Sufficient planning needs to be done prior to the launch of a product or service to reducer the likelihood of failure.</a:t>
            </a:r>
            <a:r>
              <a:rPr lang="en-US" sz="1800" b="0" i="0" u="none" dirty="0">
                <a:solidFill>
                  <a:srgbClr val="585857"/>
                </a:solidFill>
                <a:effectLst/>
                <a:latin typeface="ArialMT"/>
              </a:rPr>
              <a:t> </a:t>
            </a:r>
          </a:p>
          <a:p>
            <a:pPr algn="l" rtl="0" fontAlgn="base"/>
            <a:r>
              <a:rPr lang="en-US" sz="1800" b="1" i="0" u="none" dirty="0">
                <a:solidFill>
                  <a:srgbClr val="D13438"/>
                </a:solidFill>
                <a:effectLst/>
                <a:latin typeface="ArialMT"/>
              </a:rPr>
              <a:t>Poor cash flow</a:t>
            </a:r>
            <a:r>
              <a:rPr lang="en-US" sz="1800" b="0" i="0" u="none" dirty="0">
                <a:solidFill>
                  <a:srgbClr val="D13438"/>
                </a:solidFill>
                <a:effectLst/>
                <a:latin typeface="ArialMT"/>
              </a:rPr>
              <a:t> – a business may fail due to insufficient cash in the business. Management need to plan and manage cash flow effectively and accelerate and brake on the speed of business progression whilst paying attention to the availability of cash in the business.</a:t>
            </a:r>
            <a:r>
              <a:rPr lang="en-US" sz="1800" b="0" i="0" u="none" dirty="0">
                <a:solidFill>
                  <a:srgbClr val="585857"/>
                </a:solidFill>
                <a:effectLst/>
                <a:latin typeface="ArialMT"/>
              </a:rPr>
              <a:t> </a:t>
            </a:r>
          </a:p>
          <a:p>
            <a:pPr algn="l" rtl="0" fontAlgn="base"/>
            <a:endParaRPr lang="en-US" sz="1800" b="0" i="0" u="none" dirty="0">
              <a:solidFill>
                <a:srgbClr val="000000"/>
              </a:solidFill>
              <a:effectLst/>
              <a:latin typeface="ArialMT"/>
            </a:endParaRPr>
          </a:p>
          <a:p>
            <a:pPr lvl="0">
              <a:lnSpc>
                <a:spcPct val="100000"/>
              </a:lnSpc>
            </a:pPr>
            <a:endParaRPr lang="en-US" sz="1200" dirty="0"/>
          </a:p>
          <a:p>
            <a:pPr lvl="0">
              <a:lnSpc>
                <a:spcPct val="100000"/>
              </a:lnSpc>
            </a:pPr>
            <a:endParaRPr lang="en-US" sz="120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30</a:t>
            </a:fld>
            <a:endParaRPr lang="en-US"/>
          </a:p>
        </p:txBody>
      </p:sp>
    </p:spTree>
    <p:extLst>
      <p:ext uri="{BB962C8B-B14F-4D97-AF65-F5344CB8AC3E}">
        <p14:creationId xmlns:p14="http://schemas.microsoft.com/office/powerpoint/2010/main" val="4027073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FFFFFF"/>
                </a:solidFill>
                <a:effectLst/>
                <a:latin typeface="-apple-system"/>
              </a:rPr>
              <a:t>The product pitched in this episode is Scrub Daddy, which is now somewhat of a household name. Don't be surprised if the students know it. </a:t>
            </a:r>
            <a:r>
              <a:rPr lang="en-US" dirty="0"/>
              <a:t>They can still have ideas on how to improve the pitch/ business. </a:t>
            </a:r>
          </a:p>
          <a:p>
            <a:pPr marL="171450" indent="-171450">
              <a:buFont typeface="Arial" panose="020B0604020202020204" pitchFamily="34" charset="0"/>
              <a:buChar char="•"/>
            </a:pPr>
            <a:r>
              <a:rPr lang="en-US" dirty="0"/>
              <a:t>Stop the video before the “Sharks” start asking their questions (2:02 “I have never seen a live infomercial!”) </a:t>
            </a:r>
          </a:p>
          <a:p>
            <a:pPr marL="171450" indent="-171450">
              <a:buFont typeface="Arial" panose="020B0604020202020204" pitchFamily="34" charset="0"/>
              <a:buChar char="•"/>
            </a:pPr>
            <a:r>
              <a:rPr lang="en-US" dirty="0"/>
              <a:t>Use this pause to return to slide 3 and ask the questions.</a:t>
            </a:r>
          </a:p>
          <a:p>
            <a:pPr marL="171450" indent="-171450">
              <a:buFont typeface="Arial" panose="020B0604020202020204" pitchFamily="34" charset="0"/>
              <a:buChar char="•"/>
            </a:pPr>
            <a:r>
              <a:rPr lang="en-US" dirty="0"/>
              <a:t>If time allows, following your conversation with the students, continue the video to see what the Sharks decide. Spoiler Alert: This ends in a bidding war!</a:t>
            </a:r>
          </a:p>
        </p:txBody>
      </p:sp>
      <p:sp>
        <p:nvSpPr>
          <p:cNvPr id="4" name="Slide Number Placeholder 3"/>
          <p:cNvSpPr>
            <a:spLocks noGrp="1"/>
          </p:cNvSpPr>
          <p:nvPr>
            <p:ph type="sldNum" sz="quarter" idx="5"/>
          </p:nvPr>
        </p:nvSpPr>
        <p:spPr/>
        <p:txBody>
          <a:bodyPr/>
          <a:lstStyle/>
          <a:p>
            <a:fld id="{E7CCE34D-CFF1-4FFE-815B-D050E7ED2DFD}" type="slidenum">
              <a:rPr lang="en-US" smtClean="0"/>
              <a:t>31</a:t>
            </a:fld>
            <a:endParaRPr lang="en-US"/>
          </a:p>
        </p:txBody>
      </p:sp>
    </p:spTree>
    <p:extLst>
      <p:ext uri="{BB962C8B-B14F-4D97-AF65-F5344CB8AC3E}">
        <p14:creationId xmlns:p14="http://schemas.microsoft.com/office/powerpoint/2010/main" val="1321460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Split students into groups of 4-6.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out paper and markers to each group.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prompt on the “Mapping Connections” 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873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Split students into groups of 4-6.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out “Forensic Accounting” sheet to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prompt and 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381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out “Mix and Match” sheet to each student.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accounting definitions and help students match them to </a:t>
            </a:r>
            <a:r>
              <a:rPr lang="en-US" b="0"/>
              <a:t>a word from the word bank.</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introduce yourself and share your story! The bullet points are available as prompts to share why you chose accounting and your journey thus far. </a:t>
            </a:r>
          </a:p>
          <a:p>
            <a:endParaRPr lang="en-US" dirty="0"/>
          </a:p>
          <a:p>
            <a:r>
              <a:rPr lang="en-US" b="1" dirty="0"/>
              <a:t>**Update this slide with picture(s) of yourself, name, title, company and bulleted information you would like to share. </a:t>
            </a:r>
          </a:p>
          <a:p>
            <a:r>
              <a:rPr lang="en-US" b="1" dirty="0"/>
              <a:t>Presenter Tip: </a:t>
            </a:r>
            <a:r>
              <a:rPr lang="en-US" sz="1800" b="0" dirty="0">
                <a:solidFill>
                  <a:srgbClr val="2F5496"/>
                </a:solidFill>
                <a:effectLst/>
                <a:latin typeface="Calibri" panose="020F0502020204030204" pitchFamily="34" charset="0"/>
              </a:rPr>
              <a:t>Use this slide to i</a:t>
            </a:r>
            <a:r>
              <a:rPr lang="en-US" sz="1800" b="0" dirty="0">
                <a:solidFill>
                  <a:srgbClr val="2F5496"/>
                </a:solidFill>
                <a:effectLst/>
                <a:latin typeface="Calibri" panose="020F0502020204030204" pitchFamily="34" charset="0"/>
                <a:ea typeface="Times New Roman" panose="02020603050405020304" pitchFamily="18" charset="0"/>
              </a:rPr>
              <a:t>n</a:t>
            </a:r>
            <a:r>
              <a:rPr lang="en-US" sz="1800" dirty="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18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put yourself in your audience’s shoes. Think about your high school self. What did you want to be then and, if you changed course to accounting, why? What did you do in high school that may have prepared you for where you are today? What can the students expect when they get to college?</a:t>
            </a:r>
          </a:p>
          <a:p>
            <a:endParaRPr lang="en-US" dirty="0"/>
          </a:p>
          <a:p>
            <a:r>
              <a:rPr lang="en-US" b="1" dirty="0"/>
              <a:t>**Update this slide with picture(s) of yourself, and tips on what students can do now to start preparing for their future. </a:t>
            </a:r>
          </a:p>
          <a:p>
            <a:r>
              <a:rPr lang="en-US" b="1" dirty="0"/>
              <a:t>Presenter Tip: </a:t>
            </a:r>
            <a:r>
              <a:rPr lang="en-US" sz="1800" b="0" dirty="0">
                <a:solidFill>
                  <a:srgbClr val="2F5496"/>
                </a:solidFill>
                <a:effectLst/>
                <a:latin typeface="Calibri" panose="020F0502020204030204" pitchFamily="34" charset="0"/>
              </a:rPr>
              <a:t>Use this slide to i</a:t>
            </a:r>
            <a:r>
              <a:rPr lang="en-US" sz="1800" b="0" dirty="0">
                <a:solidFill>
                  <a:srgbClr val="2F5496"/>
                </a:solidFill>
                <a:effectLst/>
                <a:latin typeface="Calibri" panose="020F0502020204030204" pitchFamily="34" charset="0"/>
                <a:ea typeface="Times New Roman" panose="02020603050405020304" pitchFamily="18" charset="0"/>
              </a:rPr>
              <a:t>n</a:t>
            </a:r>
            <a:r>
              <a:rPr lang="en-US" sz="1800" dirty="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0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pple-system"/>
              </a:rPr>
              <a:t>(Optional Activity) Now that you know a bit about me, let me find out a bit about you!</a:t>
            </a:r>
          </a:p>
          <a:p>
            <a:endParaRPr lang="en-US" dirty="0"/>
          </a:p>
          <a:p>
            <a:r>
              <a:rPr lang="en-US" dirty="0"/>
              <a:t>Ask students to choose any 5 skills from the grid on the next slide. Give them 2-3 minutes to note it down in their notebook. </a:t>
            </a:r>
          </a:p>
          <a:p>
            <a:r>
              <a:rPr lang="en-US" dirty="0"/>
              <a:t>Call on 2-3 students and get a few responses. Make sure to applaud the student for choosing those skills. </a:t>
            </a:r>
          </a:p>
          <a:p>
            <a:endParaRPr lang="en-US" dirty="0"/>
          </a:p>
          <a:p>
            <a:r>
              <a:rPr lang="en-US" sz="1200" dirty="0">
                <a:effectLst/>
                <a:latin typeface="Calibri" panose="020F0502020204030204" pitchFamily="34" charset="0"/>
                <a:ea typeface="Calibri" panose="020F0502020204030204" pitchFamily="34" charset="0"/>
                <a:cs typeface="Times New Roman" panose="02020603050405020304" pitchFamily="18" charset="0"/>
              </a:rPr>
              <a:t>Now connect one of the skills they chose to how that skill can help make them as a good accountant. </a:t>
            </a:r>
          </a:p>
          <a:p>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Example: Compassion is such a strong skill to have to be a good accountant. We work with different clients all the time and understanding their situation and providing them the right help is crucial. (Follow by giving an example from your work.)</a:t>
            </a:r>
            <a:endParaRPr lang="en-US" b="1" dirty="0"/>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6</a:t>
            </a:fld>
            <a:endParaRPr lang="en-US"/>
          </a:p>
        </p:txBody>
      </p:sp>
    </p:spTree>
    <p:extLst>
      <p:ext uri="{BB962C8B-B14F-4D97-AF65-F5344CB8AC3E}">
        <p14:creationId xmlns:p14="http://schemas.microsoft.com/office/powerpoint/2010/main" val="199900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Tip: </a:t>
            </a:r>
            <a:r>
              <a:rPr lang="en-US" dirty="0"/>
              <a:t>Prepare 2-3 concrete examples for a few of these skills in advance. Select skills that reflect the work you do. </a:t>
            </a:r>
          </a:p>
          <a:p>
            <a:endParaRPr lang="en-US" dirty="0"/>
          </a:p>
          <a:p>
            <a:r>
              <a:rPr lang="en-US" dirty="0"/>
              <a:t>Example: </a:t>
            </a:r>
            <a:r>
              <a:rPr lang="en-US" b="1" dirty="0"/>
              <a:t>Collaborative abilities: </a:t>
            </a:r>
            <a:r>
              <a:rPr lang="en-US" dirty="0"/>
              <a:t>As an accountant/CPA I work with multiple clients and manage 2-3 people in my team. Example: I was working on ABC project. It was good to have a team that had different ideas to help the client. We did XYZ. </a:t>
            </a:r>
          </a:p>
        </p:txBody>
      </p:sp>
      <p:sp>
        <p:nvSpPr>
          <p:cNvPr id="4" name="Slide Number Placeholder 3"/>
          <p:cNvSpPr>
            <a:spLocks noGrp="1"/>
          </p:cNvSpPr>
          <p:nvPr>
            <p:ph type="sldNum" sz="quarter" idx="5"/>
          </p:nvPr>
        </p:nvSpPr>
        <p:spPr/>
        <p:txBody>
          <a:bodyPr/>
          <a:lstStyle/>
          <a:p>
            <a:fld id="{E7CCE34D-CFF1-4FFE-815B-D050E7ED2DFD}" type="slidenum">
              <a:rPr lang="en-US" smtClean="0"/>
              <a:t>7</a:t>
            </a:fld>
            <a:endParaRPr lang="en-US"/>
          </a:p>
        </p:txBody>
      </p:sp>
    </p:spTree>
    <p:extLst>
      <p:ext uri="{BB962C8B-B14F-4D97-AF65-F5344CB8AC3E}">
        <p14:creationId xmlns:p14="http://schemas.microsoft.com/office/powerpoint/2010/main" val="94651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So let me ask you this. Have you thought about what are you looking for in a future career? &lt;ask the students&gt;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If they answer: What if I told you that you could do all of that with accounting?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If they don’t answer, ask: </a:t>
            </a:r>
            <a:r>
              <a:rPr lang="en-US" sz="1800" dirty="0">
                <a:effectLst/>
                <a:latin typeface="Calibri" panose="020F0502020204030204" pitchFamily="34" charset="0"/>
                <a:ea typeface="Calibri" panose="020F0502020204030204" pitchFamily="34" charset="0"/>
                <a:cs typeface="Times New Roman" panose="02020603050405020304" pitchFamily="18" charset="0"/>
              </a:rPr>
              <a:t>Who has the coolest job in your family?...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Presenter Tip: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 student might answer here that they are interested in becoming an artist, or something unrelated to business or accounting. No matter the career a student may say they want to pursue, point out how a background in accounting can help them. For example, as an artist you want to make sure that you’re bringing in more money than you’re spending on supplies in order to continue pursuing your passion. Learning about accounting and how businesses work will help you succeed in your career.</a:t>
            </a:r>
          </a:p>
        </p:txBody>
      </p:sp>
      <p:sp>
        <p:nvSpPr>
          <p:cNvPr id="4" name="Slide Number Placeholder 3"/>
          <p:cNvSpPr>
            <a:spLocks noGrp="1"/>
          </p:cNvSpPr>
          <p:nvPr>
            <p:ph type="sldNum" sz="quarter" idx="5"/>
          </p:nvPr>
        </p:nvSpPr>
        <p:spPr/>
        <p:txBody>
          <a:bodyPr/>
          <a:lstStyle/>
          <a:p>
            <a:fld id="{E7CCE34D-CFF1-4FFE-815B-D050E7ED2DFD}" type="slidenum">
              <a:rPr lang="en-US" smtClean="0"/>
              <a:t>8</a:t>
            </a:fld>
            <a:endParaRPr lang="en-US"/>
          </a:p>
        </p:txBody>
      </p:sp>
    </p:spTree>
    <p:extLst>
      <p:ext uri="{BB962C8B-B14F-4D97-AF65-F5344CB8AC3E}">
        <p14:creationId xmlns:p14="http://schemas.microsoft.com/office/powerpoint/2010/main" val="40224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interested in making money, owning a business, traveling, or making an impact in the world, Accounting can give you that and more! Let’s explore a few of these. Where would you like to start?</a:t>
            </a:r>
          </a:p>
          <a:p>
            <a:endParaRPr lang="en-US" dirty="0"/>
          </a:p>
          <a:p>
            <a:r>
              <a:rPr lang="en-US" b="1" dirty="0"/>
              <a:t>Presenter Tip: </a:t>
            </a:r>
            <a:r>
              <a:rPr lang="en-US" b="0" dirty="0"/>
              <a:t>C</a:t>
            </a:r>
            <a:r>
              <a:rPr lang="en-US" sz="1800" dirty="0">
                <a:effectLst/>
                <a:latin typeface="Calibri" panose="020F0502020204030204" pitchFamily="34" charset="0"/>
                <a:ea typeface="Calibri" panose="020F0502020204030204" pitchFamily="34" charset="0"/>
              </a:rPr>
              <a:t>lick on an icon to advance to that slide and learn more. From there, click on the back arrow to take you to back to this slide, where you can choose another option. When you’re ready to advance the presentation, click the forward arrow above.</a:t>
            </a:r>
            <a:endParaRPr lang="en-US" b="1" dirty="0"/>
          </a:p>
        </p:txBody>
      </p:sp>
      <p:sp>
        <p:nvSpPr>
          <p:cNvPr id="4" name="Slide Number Placeholder 3"/>
          <p:cNvSpPr>
            <a:spLocks noGrp="1"/>
          </p:cNvSpPr>
          <p:nvPr>
            <p:ph type="sldNum" sz="quarter" idx="5"/>
          </p:nvPr>
        </p:nvSpPr>
        <p:spPr/>
        <p:txBody>
          <a:bodyPr/>
          <a:lstStyle/>
          <a:p>
            <a:fld id="{1983A999-5E0E-42CA-8400-604AE921FF7C}" type="slidenum">
              <a:rPr lang="en-US" smtClean="0"/>
              <a:t>9</a:t>
            </a:fld>
            <a:endParaRPr lang="en-US"/>
          </a:p>
        </p:txBody>
      </p:sp>
    </p:spTree>
    <p:extLst>
      <p:ext uri="{BB962C8B-B14F-4D97-AF65-F5344CB8AC3E}">
        <p14:creationId xmlns:p14="http://schemas.microsoft.com/office/powerpoint/2010/main" val="281699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8624" y="0"/>
            <a:ext cx="12173251" cy="6858000"/>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0" y="0"/>
            <a:ext cx="8660384" cy="6855968"/>
          </a:xfrm>
          <a:prstGeom prst="rect">
            <a:avLst/>
          </a:prstGeom>
        </p:spPr>
      </p:pic>
      <p:sp>
        <p:nvSpPr>
          <p:cNvPr id="18" name="bg object 18"/>
          <p:cNvSpPr/>
          <p:nvPr/>
        </p:nvSpPr>
        <p:spPr>
          <a:xfrm>
            <a:off x="-1" y="1899975"/>
            <a:ext cx="9246445" cy="4424680"/>
          </a:xfrm>
          <a:custGeom>
            <a:avLst/>
            <a:gdLst/>
            <a:ahLst/>
            <a:cxnLst/>
            <a:rect l="l" t="t" r="r" b="b"/>
            <a:pathLst>
              <a:path w="6934834" h="3318510">
                <a:moveTo>
                  <a:pt x="6934465" y="0"/>
                </a:moveTo>
                <a:lnTo>
                  <a:pt x="0" y="0"/>
                </a:lnTo>
                <a:lnTo>
                  <a:pt x="0" y="3318468"/>
                </a:lnTo>
                <a:lnTo>
                  <a:pt x="6934465" y="3318468"/>
                </a:lnTo>
                <a:lnTo>
                  <a:pt x="6934465" y="0"/>
                </a:lnTo>
                <a:close/>
              </a:path>
            </a:pathLst>
          </a:custGeom>
          <a:solidFill>
            <a:srgbClr val="72246C"/>
          </a:solidFill>
        </p:spPr>
        <p:txBody>
          <a:bodyPr wrap="square" lIns="0" tIns="0" rIns="0" bIns="0" rtlCol="0"/>
          <a:lstStyle/>
          <a:p>
            <a:endParaRPr sz="2400"/>
          </a:p>
        </p:txBody>
      </p:sp>
      <p:sp>
        <p:nvSpPr>
          <p:cNvPr id="2" name="Holder 2"/>
          <p:cNvSpPr>
            <a:spLocks noGrp="1"/>
          </p:cNvSpPr>
          <p:nvPr>
            <p:ph type="ctrTitle"/>
          </p:nvPr>
        </p:nvSpPr>
        <p:spPr>
          <a:xfrm>
            <a:off x="570632" y="2174916"/>
            <a:ext cx="11050733" cy="6682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3699" y="4808389"/>
            <a:ext cx="11084600" cy="31508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2145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6"/>
        <p:cNvGrpSpPr/>
        <p:nvPr/>
      </p:nvGrpSpPr>
      <p:grpSpPr>
        <a:xfrm>
          <a:off x="0" y="0"/>
          <a:ext cx="0" cy="0"/>
          <a:chOff x="0" y="0"/>
          <a:chExt cx="0" cy="0"/>
        </a:xfrm>
      </p:grpSpPr>
      <p:pic>
        <p:nvPicPr>
          <p:cNvPr id="307" name="Google Shape;307;p5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8" name="Google Shape;308;p55"/>
          <p:cNvSpPr txBox="1">
            <a:spLocks noGrp="1"/>
          </p:cNvSpPr>
          <p:nvPr>
            <p:ph type="ctrTitle"/>
          </p:nvPr>
        </p:nvSpPr>
        <p:spPr>
          <a:xfrm>
            <a:off x="663267" y="1277919"/>
            <a:ext cx="6212800" cy="2751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800"/>
              <a:buFont typeface="Arial"/>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5"/>
          <p:cNvSpPr txBox="1">
            <a:spLocks noGrp="1"/>
          </p:cNvSpPr>
          <p:nvPr>
            <p:ph type="subTitle" idx="1"/>
          </p:nvPr>
        </p:nvSpPr>
        <p:spPr>
          <a:xfrm>
            <a:off x="3111120" y="5678876"/>
            <a:ext cx="6173200" cy="681200"/>
          </a:xfrm>
          <a:prstGeom prst="rect">
            <a:avLst/>
          </a:prstGeom>
          <a:noFill/>
          <a:ln>
            <a:noFill/>
          </a:ln>
        </p:spPr>
        <p:txBody>
          <a:bodyPr spcFirstLastPara="1" wrap="square" lIns="0" tIns="0" rIns="0" bIns="0" anchor="b" anchorCtr="0">
            <a:noAutofit/>
          </a:bodyPr>
          <a:lstStyle>
            <a:lvl1pPr lvl="0" algn="l">
              <a:lnSpc>
                <a:spcPct val="112517"/>
              </a:lnSpc>
              <a:spcBef>
                <a:spcPts val="0"/>
              </a:spcBef>
              <a:spcAft>
                <a:spcPts val="0"/>
              </a:spcAft>
              <a:buSzPts val="1600"/>
              <a:buNone/>
              <a:defRPr sz="2133">
                <a:solidFill>
                  <a:schemeClr val="lt1"/>
                </a:solidFil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276019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36973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2"/>
        <p:cNvGrpSpPr/>
        <p:nvPr/>
      </p:nvGrpSpPr>
      <p:grpSpPr>
        <a:xfrm>
          <a:off x="0" y="0"/>
          <a:ext cx="0" cy="0"/>
          <a:chOff x="0" y="0"/>
          <a:chExt cx="0" cy="0"/>
        </a:xfrm>
      </p:grpSpPr>
      <p:sp>
        <p:nvSpPr>
          <p:cNvPr id="313" name="Google Shape;313;p6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6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0740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1/4 gradient callout">
  <p:cSld name="Text 1/4 gradient callout">
    <p:spTree>
      <p:nvGrpSpPr>
        <p:cNvPr id="1" name="Shape 315"/>
        <p:cNvGrpSpPr/>
        <p:nvPr/>
      </p:nvGrpSpPr>
      <p:grpSpPr>
        <a:xfrm>
          <a:off x="0" y="0"/>
          <a:ext cx="0" cy="0"/>
          <a:chOff x="0" y="0"/>
          <a:chExt cx="0" cy="0"/>
        </a:xfrm>
      </p:grpSpPr>
      <p:pic>
        <p:nvPicPr>
          <p:cNvPr id="316" name="Google Shape;316;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sp>
        <p:nvSpPr>
          <p:cNvPr id="317" name="Google Shape;317;p70"/>
          <p:cNvSpPr txBox="1">
            <a:spLocks noGrp="1"/>
          </p:cNvSpPr>
          <p:nvPr>
            <p:ph type="title"/>
          </p:nvPr>
        </p:nvSpPr>
        <p:spPr>
          <a:xfrm>
            <a:off x="665560" y="487682"/>
            <a:ext cx="8107179" cy="78644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2800"/>
              <a:buNone/>
              <a:defRPr sz="2933">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8" name="Google Shape;318;p70"/>
          <p:cNvSpPr>
            <a:spLocks noGrp="1"/>
          </p:cNvSpPr>
          <p:nvPr>
            <p:ph type="tbl" idx="2"/>
          </p:nvPr>
        </p:nvSpPr>
        <p:spPr>
          <a:xfrm>
            <a:off x="663789" y="1597154"/>
            <a:ext cx="8108951" cy="4086455"/>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319" name="Google Shape;319;p70"/>
          <p:cNvSpPr txBox="1">
            <a:spLocks noGrp="1"/>
          </p:cNvSpPr>
          <p:nvPr>
            <p:ph type="body" idx="1"/>
          </p:nvPr>
        </p:nvSpPr>
        <p:spPr>
          <a:xfrm>
            <a:off x="9509760" y="1597154"/>
            <a:ext cx="2316480" cy="4086455"/>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2000"/>
              <a:buNone/>
              <a:defRPr sz="1867">
                <a:solidFill>
                  <a:schemeClr val="lt1"/>
                </a:solidFill>
              </a:defRPr>
            </a:lvl1pPr>
            <a:lvl2pPr marL="1219170" lvl="1" indent="-457189" algn="l">
              <a:lnSpc>
                <a:spcPct val="90000"/>
              </a:lnSpc>
              <a:spcBef>
                <a:spcPts val="533"/>
              </a:spcBef>
              <a:spcAft>
                <a:spcPts val="0"/>
              </a:spcAft>
              <a:buSzPts val="1800"/>
              <a:buChar char="−"/>
              <a:defRPr sz="1600">
                <a:solidFill>
                  <a:schemeClr val="lt1"/>
                </a:solidFill>
              </a:defRPr>
            </a:lvl2pPr>
            <a:lvl3pPr marL="1828754" lvl="2" indent="-431789" algn="l">
              <a:lnSpc>
                <a:spcPct val="90000"/>
              </a:lnSpc>
              <a:spcBef>
                <a:spcPts val="533"/>
              </a:spcBef>
              <a:spcAft>
                <a:spcPts val="0"/>
              </a:spcAft>
              <a:buSzPts val="1500"/>
              <a:buChar char="•"/>
              <a:defRPr sz="1600">
                <a:solidFill>
                  <a:schemeClr val="lt1"/>
                </a:solidFill>
              </a:defRPr>
            </a:lvl3pPr>
            <a:lvl4pPr marL="2438339" lvl="3" indent="-423323" algn="l">
              <a:lnSpc>
                <a:spcPct val="90000"/>
              </a:lnSpc>
              <a:spcBef>
                <a:spcPts val="533"/>
              </a:spcBef>
              <a:spcAft>
                <a:spcPts val="0"/>
              </a:spcAft>
              <a:buSzPts val="1400"/>
              <a:buChar char="−"/>
              <a:defRPr sz="1600">
                <a:solidFill>
                  <a:schemeClr val="lt1"/>
                </a:solidFill>
              </a:defRPr>
            </a:lvl4pPr>
            <a:lvl5pPr marL="3047924" lvl="4" indent="-423323" algn="l">
              <a:lnSpc>
                <a:spcPct val="90000"/>
              </a:lnSpc>
              <a:spcBef>
                <a:spcPts val="533"/>
              </a:spcBef>
              <a:spcAft>
                <a:spcPts val="0"/>
              </a:spcAft>
              <a:buSzPts val="1400"/>
              <a:buChar char="−"/>
              <a:defRPr sz="1600">
                <a:solidFill>
                  <a:schemeClr val="lt1"/>
                </a:solidFill>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320" name="Google Shape;320;p70"/>
          <p:cNvSpPr txBox="1">
            <a:spLocks noGrp="1"/>
          </p:cNvSpPr>
          <p:nvPr>
            <p:ph type="sldNum" idx="12"/>
          </p:nvPr>
        </p:nvSpPr>
        <p:spPr>
          <a:xfrm>
            <a:off x="681440" y="6405743"/>
            <a:ext cx="285157"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21" name="Google Shape;321;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pic>
        <p:nvPicPr>
          <p:cNvPr id="322" name="Google Shape;322;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spTree>
    <p:extLst>
      <p:ext uri="{BB962C8B-B14F-4D97-AF65-F5344CB8AC3E}">
        <p14:creationId xmlns:p14="http://schemas.microsoft.com/office/powerpoint/2010/main" val="224763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23"/>
        <p:cNvGrpSpPr/>
        <p:nvPr/>
      </p:nvGrpSpPr>
      <p:grpSpPr>
        <a:xfrm>
          <a:off x="0" y="0"/>
          <a:ext cx="0" cy="0"/>
          <a:chOff x="0" y="0"/>
          <a:chExt cx="0" cy="0"/>
        </a:xfrm>
      </p:grpSpPr>
      <p:sp>
        <p:nvSpPr>
          <p:cNvPr id="324" name="Google Shape;324;p7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7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3222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ssoc, symbol graphic">
  <p:cSld name="2_Title, Assoc, symbol graphic">
    <p:spTree>
      <p:nvGrpSpPr>
        <p:cNvPr id="1" name="Shape 326"/>
        <p:cNvGrpSpPr/>
        <p:nvPr/>
      </p:nvGrpSpPr>
      <p:grpSpPr>
        <a:xfrm>
          <a:off x="0" y="0"/>
          <a:ext cx="0" cy="0"/>
          <a:chOff x="0" y="0"/>
          <a:chExt cx="0" cy="0"/>
        </a:xfrm>
      </p:grpSpPr>
      <p:pic>
        <p:nvPicPr>
          <p:cNvPr id="327" name="Google Shape;327;p58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8" name="Google Shape;328;p581"/>
          <p:cNvSpPr txBox="1">
            <a:spLocks noGrp="1"/>
          </p:cNvSpPr>
          <p:nvPr>
            <p:ph type="ctrTitle"/>
          </p:nvPr>
        </p:nvSpPr>
        <p:spPr>
          <a:xfrm>
            <a:off x="808893" y="350176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29" name="Google Shape;329;p581"/>
          <p:cNvSpPr txBox="1">
            <a:spLocks noGrp="1"/>
          </p:cNvSpPr>
          <p:nvPr>
            <p:ph type="subTitle" idx="1"/>
          </p:nvPr>
        </p:nvSpPr>
        <p:spPr>
          <a:xfrm>
            <a:off x="832339" y="523526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764886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ssoc, symbol graphic">
  <p:cSld name="3_Title, Assoc, symbol graphic">
    <p:spTree>
      <p:nvGrpSpPr>
        <p:cNvPr id="1" name="Shape 330"/>
        <p:cNvGrpSpPr/>
        <p:nvPr/>
      </p:nvGrpSpPr>
      <p:grpSpPr>
        <a:xfrm>
          <a:off x="0" y="0"/>
          <a:ext cx="0" cy="0"/>
          <a:chOff x="0" y="0"/>
          <a:chExt cx="0" cy="0"/>
        </a:xfrm>
      </p:grpSpPr>
      <p:pic>
        <p:nvPicPr>
          <p:cNvPr id="331" name="Google Shape;331;p58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2" name="Google Shape;332;p582"/>
          <p:cNvSpPr/>
          <p:nvPr/>
        </p:nvSpPr>
        <p:spPr>
          <a:xfrm>
            <a:off x="0" y="0"/>
            <a:ext cx="12192000" cy="6858000"/>
          </a:xfrm>
          <a:prstGeom prst="rect">
            <a:avLst/>
          </a:prstGeom>
          <a:gradFill>
            <a:gsLst>
              <a:gs pos="0">
                <a:srgbClr val="723313">
                  <a:alpha val="60000"/>
                </a:srgbClr>
              </a:gs>
              <a:gs pos="100000">
                <a:srgbClr val="FFC000">
                  <a:alpha val="0"/>
                </a:srgbClr>
              </a:gs>
            </a:gsLst>
            <a:lin ang="0"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333" name="Google Shape;333;p582"/>
          <p:cNvSpPr txBox="1">
            <a:spLocks noGrp="1"/>
          </p:cNvSpPr>
          <p:nvPr>
            <p:ph type="ctrTitle"/>
          </p:nvPr>
        </p:nvSpPr>
        <p:spPr>
          <a:xfrm>
            <a:off x="808893" y="159154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34" name="Google Shape;334;p582"/>
          <p:cNvSpPr txBox="1">
            <a:spLocks noGrp="1"/>
          </p:cNvSpPr>
          <p:nvPr>
            <p:ph type="subTitle" idx="1"/>
          </p:nvPr>
        </p:nvSpPr>
        <p:spPr>
          <a:xfrm>
            <a:off x="832339" y="332504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139292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5"/>
        <p:cNvGrpSpPr/>
        <p:nvPr/>
      </p:nvGrpSpPr>
      <p:grpSpPr>
        <a:xfrm>
          <a:off x="0" y="0"/>
          <a:ext cx="0" cy="0"/>
          <a:chOff x="0" y="0"/>
          <a:chExt cx="0" cy="0"/>
        </a:xfrm>
      </p:grpSpPr>
      <p:sp>
        <p:nvSpPr>
          <p:cNvPr id="336" name="Google Shape;336;p58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7" name="Google Shape;337;p583"/>
          <p:cNvSpPr txBox="1">
            <a:spLocks noGrp="1"/>
          </p:cNvSpPr>
          <p:nvPr>
            <p:ph type="body" idx="1"/>
          </p:nvPr>
        </p:nvSpPr>
        <p:spPr>
          <a:xfrm>
            <a:off x="838201"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8" name="Google Shape;338;p583"/>
          <p:cNvSpPr txBox="1">
            <a:spLocks noGrp="1"/>
          </p:cNvSpPr>
          <p:nvPr>
            <p:ph type="body" idx="2"/>
          </p:nvPr>
        </p:nvSpPr>
        <p:spPr>
          <a:xfrm>
            <a:off x="6271848"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1749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339"/>
        <p:cNvGrpSpPr/>
        <p:nvPr/>
      </p:nvGrpSpPr>
      <p:grpSpPr>
        <a:xfrm>
          <a:off x="0" y="0"/>
          <a:ext cx="0" cy="0"/>
          <a:chOff x="0" y="0"/>
          <a:chExt cx="0" cy="0"/>
        </a:xfrm>
      </p:grpSpPr>
      <p:sp>
        <p:nvSpPr>
          <p:cNvPr id="340" name="Google Shape;340;p584"/>
          <p:cNvSpPr txBox="1">
            <a:spLocks noGrp="1"/>
          </p:cNvSpPr>
          <p:nvPr>
            <p:ph type="title"/>
          </p:nvPr>
        </p:nvSpPr>
        <p:spPr>
          <a:xfrm>
            <a:off x="838200" y="365125"/>
            <a:ext cx="6333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1" name="Google Shape;341;p584"/>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2" name="Google Shape;342;p584"/>
          <p:cNvSpPr>
            <a:spLocks noGrp="1"/>
          </p:cNvSpPr>
          <p:nvPr>
            <p:ph type="pic" idx="2"/>
          </p:nvPr>
        </p:nvSpPr>
        <p:spPr>
          <a:xfrm>
            <a:off x="7338485" y="0"/>
            <a:ext cx="4853600" cy="6858000"/>
          </a:xfrm>
          <a:prstGeom prst="rect">
            <a:avLst/>
          </a:prstGeom>
          <a:noFill/>
          <a:ln>
            <a:noFill/>
          </a:ln>
        </p:spPr>
      </p:sp>
    </p:spTree>
    <p:extLst>
      <p:ext uri="{BB962C8B-B14F-4D97-AF65-F5344CB8AC3E}">
        <p14:creationId xmlns:p14="http://schemas.microsoft.com/office/powerpoint/2010/main" val="3010562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43"/>
        <p:cNvGrpSpPr/>
        <p:nvPr/>
      </p:nvGrpSpPr>
      <p:grpSpPr>
        <a:xfrm>
          <a:off x="0" y="0"/>
          <a:ext cx="0" cy="0"/>
          <a:chOff x="0" y="0"/>
          <a:chExt cx="0" cy="0"/>
        </a:xfrm>
      </p:grpSpPr>
      <p:sp>
        <p:nvSpPr>
          <p:cNvPr id="344" name="Google Shape;344;p585"/>
          <p:cNvSpPr txBox="1">
            <a:spLocks noGrp="1"/>
          </p:cNvSpPr>
          <p:nvPr>
            <p:ph type="title"/>
          </p:nvPr>
        </p:nvSpPr>
        <p:spPr>
          <a:xfrm>
            <a:off x="838200" y="1027904"/>
            <a:ext cx="4941200" cy="51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5" name="Google Shape;345;p585"/>
          <p:cNvSpPr txBox="1">
            <a:spLocks noGrp="1"/>
          </p:cNvSpPr>
          <p:nvPr>
            <p:ph type="body" idx="1"/>
          </p:nvPr>
        </p:nvSpPr>
        <p:spPr>
          <a:xfrm>
            <a:off x="6107723" y="1027907"/>
            <a:ext cx="5246000" cy="5126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98439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46"/>
        <p:cNvGrpSpPr/>
        <p:nvPr/>
      </p:nvGrpSpPr>
      <p:grpSpPr>
        <a:xfrm>
          <a:off x="0" y="0"/>
          <a:ext cx="0" cy="0"/>
          <a:chOff x="0" y="0"/>
          <a:chExt cx="0" cy="0"/>
        </a:xfrm>
      </p:grpSpPr>
      <p:sp>
        <p:nvSpPr>
          <p:cNvPr id="347" name="Google Shape;347;p586"/>
          <p:cNvSpPr txBox="1">
            <a:spLocks noGrp="1"/>
          </p:cNvSpPr>
          <p:nvPr>
            <p:ph type="body" idx="1"/>
          </p:nvPr>
        </p:nvSpPr>
        <p:spPr>
          <a:xfrm>
            <a:off x="971600" y="2432275"/>
            <a:ext cx="10336000" cy="1823200"/>
          </a:xfrm>
          <a:prstGeom prst="rect">
            <a:avLst/>
          </a:prstGeom>
          <a:noFill/>
          <a:ln>
            <a:noFill/>
          </a:ln>
        </p:spPr>
        <p:txBody>
          <a:bodyPr spcFirstLastPara="1" wrap="square" lIns="0" tIns="0" rIns="0" bIns="0" anchor="b" anchorCtr="0">
            <a:noAutofit/>
          </a:bodyPr>
          <a:lstStyle>
            <a:lvl1pPr marL="609585" lvl="0" indent="-304792" algn="ctr">
              <a:lnSpc>
                <a:spcPct val="72726"/>
              </a:lnSpc>
              <a:spcBef>
                <a:spcPts val="0"/>
              </a:spcBef>
              <a:spcAft>
                <a:spcPts val="0"/>
              </a:spcAft>
              <a:buSzPts val="8800"/>
              <a:buNone/>
              <a:defRPr sz="11733">
                <a:solidFill>
                  <a:schemeClr val="dk2"/>
                </a:solidFill>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8" name="Google Shape;348;p586"/>
          <p:cNvSpPr txBox="1">
            <a:spLocks noGrp="1"/>
          </p:cNvSpPr>
          <p:nvPr>
            <p:ph type="body" idx="2"/>
          </p:nvPr>
        </p:nvSpPr>
        <p:spPr>
          <a:xfrm>
            <a:off x="971599" y="4515895"/>
            <a:ext cx="10336000" cy="1317200"/>
          </a:xfrm>
          <a:prstGeom prst="rect">
            <a:avLst/>
          </a:prstGeom>
          <a:noFill/>
          <a:ln>
            <a:noFill/>
          </a:ln>
        </p:spPr>
        <p:txBody>
          <a:bodyPr spcFirstLastPara="1" wrap="square" lIns="68575" tIns="34275" rIns="68575" bIns="34275" anchor="t" anchorCtr="0">
            <a:normAutofit/>
          </a:bodyPr>
          <a:lstStyle>
            <a:lvl1pPr marL="609585" lvl="0" indent="-304792" algn="ctr">
              <a:lnSpc>
                <a:spcPct val="90000"/>
              </a:lnSpc>
              <a:spcBef>
                <a:spcPts val="1067"/>
              </a:spcBef>
              <a:spcAft>
                <a:spcPts val="0"/>
              </a:spcAft>
              <a:buSzPts val="2000"/>
              <a:buFont typeface="Arial"/>
              <a:buNone/>
              <a:defRPr/>
            </a:lvl1pPr>
            <a:lvl2pPr marL="1219170" lvl="1" indent="-457189" algn="ctr">
              <a:lnSpc>
                <a:spcPct val="90000"/>
              </a:lnSpc>
              <a:spcBef>
                <a:spcPts val="533"/>
              </a:spcBef>
              <a:spcAft>
                <a:spcPts val="0"/>
              </a:spcAft>
              <a:buClr>
                <a:srgbClr val="002842"/>
              </a:buClr>
              <a:buSzPts val="1800"/>
              <a:buChar char="−"/>
              <a:defRPr/>
            </a:lvl2pPr>
            <a:lvl3pPr marL="1828754" lvl="2" indent="-431789" algn="ctr">
              <a:lnSpc>
                <a:spcPct val="90000"/>
              </a:lnSpc>
              <a:spcBef>
                <a:spcPts val="533"/>
              </a:spcBef>
              <a:spcAft>
                <a:spcPts val="0"/>
              </a:spcAft>
              <a:buClr>
                <a:srgbClr val="002842"/>
              </a:buClr>
              <a:buSzPts val="1500"/>
              <a:buChar char="•"/>
              <a:defRPr/>
            </a:lvl3pPr>
            <a:lvl4pPr marL="2438339" lvl="3" indent="-423323" algn="ctr">
              <a:lnSpc>
                <a:spcPct val="90000"/>
              </a:lnSpc>
              <a:spcBef>
                <a:spcPts val="533"/>
              </a:spcBef>
              <a:spcAft>
                <a:spcPts val="0"/>
              </a:spcAft>
              <a:buClr>
                <a:srgbClr val="002842"/>
              </a:buClr>
              <a:buSzPts val="1400"/>
              <a:buChar char="−"/>
              <a:defRPr/>
            </a:lvl4pPr>
            <a:lvl5pPr marL="3047924" lvl="4" indent="-423323" algn="ctr">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798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49"/>
        <p:cNvGrpSpPr/>
        <p:nvPr/>
      </p:nvGrpSpPr>
      <p:grpSpPr>
        <a:xfrm>
          <a:off x="0" y="0"/>
          <a:ext cx="0" cy="0"/>
          <a:chOff x="0" y="0"/>
          <a:chExt cx="0" cy="0"/>
        </a:xfrm>
      </p:grpSpPr>
      <p:sp>
        <p:nvSpPr>
          <p:cNvPr id="350" name="Google Shape;350;p587"/>
          <p:cNvSpPr txBox="1">
            <a:spLocks noGrp="1"/>
          </p:cNvSpPr>
          <p:nvPr>
            <p:ph type="sldNum" idx="12"/>
          </p:nvPr>
        </p:nvSpPr>
        <p:spPr>
          <a:xfrm>
            <a:off x="10407409" y="6370940"/>
            <a:ext cx="1065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351" name="Google Shape;351;p587"/>
          <p:cNvSpPr/>
          <p:nvPr/>
        </p:nvSpPr>
        <p:spPr>
          <a:xfrm>
            <a:off x="-1" y="1"/>
            <a:ext cx="12192000" cy="6858000"/>
          </a:xfrm>
          <a:prstGeom prst="rect">
            <a:avLst/>
          </a:prstGeom>
          <a:gradFill>
            <a:gsLst>
              <a:gs pos="0">
                <a:srgbClr val="0070C0"/>
              </a:gs>
              <a:gs pos="45000">
                <a:srgbClr val="0070C0"/>
              </a:gs>
              <a:gs pos="100000">
                <a:srgbClr val="00B0F0"/>
              </a:gs>
            </a:gsLst>
            <a:lin ang="18900044"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8898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Assoc, symbol graphic">
  <p:cSld name="9_Title, Assoc, symbol graphic">
    <p:spTree>
      <p:nvGrpSpPr>
        <p:cNvPr id="1" name="Shape 352"/>
        <p:cNvGrpSpPr/>
        <p:nvPr/>
      </p:nvGrpSpPr>
      <p:grpSpPr>
        <a:xfrm>
          <a:off x="0" y="0"/>
          <a:ext cx="0" cy="0"/>
          <a:chOff x="0" y="0"/>
          <a:chExt cx="0" cy="0"/>
        </a:xfrm>
      </p:grpSpPr>
      <p:pic>
        <p:nvPicPr>
          <p:cNvPr id="353" name="Google Shape;353;p58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4" name="Google Shape;354;p588"/>
          <p:cNvSpPr txBox="1">
            <a:spLocks noGrp="1"/>
          </p:cNvSpPr>
          <p:nvPr>
            <p:ph type="ctrTitle"/>
          </p:nvPr>
        </p:nvSpPr>
        <p:spPr>
          <a:xfrm>
            <a:off x="808893" y="3153425"/>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55" name="Google Shape;355;p588"/>
          <p:cNvSpPr txBox="1">
            <a:spLocks noGrp="1"/>
          </p:cNvSpPr>
          <p:nvPr>
            <p:ph type="subTitle" idx="1"/>
          </p:nvPr>
        </p:nvSpPr>
        <p:spPr>
          <a:xfrm>
            <a:off x="832339" y="4886919"/>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200701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6"/>
        <p:cNvGrpSpPr/>
        <p:nvPr/>
      </p:nvGrpSpPr>
      <p:grpSpPr>
        <a:xfrm>
          <a:off x="0" y="0"/>
          <a:ext cx="0" cy="0"/>
          <a:chOff x="0" y="0"/>
          <a:chExt cx="0" cy="0"/>
        </a:xfrm>
      </p:grpSpPr>
      <p:sp>
        <p:nvSpPr>
          <p:cNvPr id="357" name="Google Shape;357;p58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8" name="Google Shape;358;p589"/>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SzPts val="2400"/>
              <a:buChar char="•"/>
              <a:defRPr sz="3200"/>
            </a:lvl1pPr>
            <a:lvl2pPr marL="1219170" lvl="1" indent="-482588" algn="l">
              <a:lnSpc>
                <a:spcPct val="90000"/>
              </a:lnSpc>
              <a:spcBef>
                <a:spcPts val="533"/>
              </a:spcBef>
              <a:spcAft>
                <a:spcPts val="0"/>
              </a:spcAft>
              <a:buClr>
                <a:srgbClr val="002842"/>
              </a:buClr>
              <a:buSzPts val="2100"/>
              <a:buChar char="−"/>
              <a:defRPr sz="2800"/>
            </a:lvl2pPr>
            <a:lvl3pPr marL="1828754" lvl="2" indent="-457189" algn="l">
              <a:lnSpc>
                <a:spcPct val="90000"/>
              </a:lnSpc>
              <a:spcBef>
                <a:spcPts val="533"/>
              </a:spcBef>
              <a:spcAft>
                <a:spcPts val="0"/>
              </a:spcAft>
              <a:buClr>
                <a:srgbClr val="002842"/>
              </a:buClr>
              <a:buSzPts val="1800"/>
              <a:buChar char="•"/>
              <a:defRPr sz="2400"/>
            </a:lvl3pPr>
            <a:lvl4pPr marL="2438339" lvl="3" indent="-431789" algn="l">
              <a:lnSpc>
                <a:spcPct val="90000"/>
              </a:lnSpc>
              <a:spcBef>
                <a:spcPts val="533"/>
              </a:spcBef>
              <a:spcAft>
                <a:spcPts val="0"/>
              </a:spcAft>
              <a:buClr>
                <a:srgbClr val="002842"/>
              </a:buClr>
              <a:buSzPts val="1500"/>
              <a:buChar char="−"/>
              <a:defRPr sz="2000"/>
            </a:lvl4pPr>
            <a:lvl5pPr marL="3047924" lvl="4" indent="-431789" algn="l">
              <a:lnSpc>
                <a:spcPct val="90000"/>
              </a:lnSpc>
              <a:spcBef>
                <a:spcPts val="533"/>
              </a:spcBef>
              <a:spcAft>
                <a:spcPts val="0"/>
              </a:spcAft>
              <a:buClr>
                <a:srgbClr val="002842"/>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59" name="Google Shape;359;p589"/>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200"/>
              <a:buNone/>
              <a:defRPr sz="1600"/>
            </a:lvl1pPr>
            <a:lvl2pPr marL="1219170" lvl="1" indent="-304792" algn="l">
              <a:lnSpc>
                <a:spcPct val="90000"/>
              </a:lnSpc>
              <a:spcBef>
                <a:spcPts val="533"/>
              </a:spcBef>
              <a:spcAft>
                <a:spcPts val="0"/>
              </a:spcAft>
              <a:buClr>
                <a:srgbClr val="002842"/>
              </a:buClr>
              <a:buSzPts val="1100"/>
              <a:buNone/>
              <a:defRPr sz="1467"/>
            </a:lvl2pPr>
            <a:lvl3pPr marL="1828754" lvl="2" indent="-304792" algn="l">
              <a:lnSpc>
                <a:spcPct val="90000"/>
              </a:lnSpc>
              <a:spcBef>
                <a:spcPts val="533"/>
              </a:spcBef>
              <a:spcAft>
                <a:spcPts val="0"/>
              </a:spcAft>
              <a:buClr>
                <a:srgbClr val="002842"/>
              </a:buClr>
              <a:buSzPts val="900"/>
              <a:buNone/>
              <a:defRPr sz="1200"/>
            </a:lvl3pPr>
            <a:lvl4pPr marL="2438339" lvl="3" indent="-304792" algn="l">
              <a:lnSpc>
                <a:spcPct val="90000"/>
              </a:lnSpc>
              <a:spcBef>
                <a:spcPts val="533"/>
              </a:spcBef>
              <a:spcAft>
                <a:spcPts val="0"/>
              </a:spcAft>
              <a:buClr>
                <a:srgbClr val="002842"/>
              </a:buClr>
              <a:buSzPts val="800"/>
              <a:buNone/>
              <a:defRPr sz="1067"/>
            </a:lvl4pPr>
            <a:lvl5pPr marL="3047924" lvl="4" indent="-304792" algn="l">
              <a:lnSpc>
                <a:spcPct val="90000"/>
              </a:lnSpc>
              <a:spcBef>
                <a:spcPts val="533"/>
              </a:spcBef>
              <a:spcAft>
                <a:spcPts val="0"/>
              </a:spcAft>
              <a:buClr>
                <a:srgbClr val="002842"/>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60" name="Google Shape;360;p589"/>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1" name="Google Shape;361;p589"/>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2" name="Google Shape;362;p589"/>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2529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1 column">
  <p:cSld name="Text 1 column">
    <p:spTree>
      <p:nvGrpSpPr>
        <p:cNvPr id="1" name="Shape 363"/>
        <p:cNvGrpSpPr/>
        <p:nvPr/>
      </p:nvGrpSpPr>
      <p:grpSpPr>
        <a:xfrm>
          <a:off x="0" y="0"/>
          <a:ext cx="0" cy="0"/>
          <a:chOff x="0" y="0"/>
          <a:chExt cx="0" cy="0"/>
        </a:xfrm>
      </p:grpSpPr>
      <p:sp>
        <p:nvSpPr>
          <p:cNvPr id="364" name="Google Shape;364;p590"/>
          <p:cNvSpPr txBox="1">
            <a:spLocks noGrp="1"/>
          </p:cNvSpPr>
          <p:nvPr>
            <p:ph type="title"/>
          </p:nvPr>
        </p:nvSpPr>
        <p:spPr>
          <a:xfrm>
            <a:off x="665559" y="487680"/>
            <a:ext cx="10363200" cy="788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 name="Google Shape;365;p590"/>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66" name="Google Shape;366;p590"/>
          <p:cNvSpPr txBox="1">
            <a:spLocks noGrp="1"/>
          </p:cNvSpPr>
          <p:nvPr>
            <p:ph type="body" idx="1"/>
          </p:nvPr>
        </p:nvSpPr>
        <p:spPr>
          <a:xfrm>
            <a:off x="665557" y="1602317"/>
            <a:ext cx="10363200" cy="4466000"/>
          </a:xfrm>
          <a:prstGeom prst="rect">
            <a:avLst/>
          </a:prstGeom>
          <a:noFill/>
          <a:ln>
            <a:noFill/>
          </a:ln>
        </p:spPr>
        <p:txBody>
          <a:bodyPr spcFirstLastPara="1" wrap="square" lIns="68575" tIns="34275" rIns="68575" bIns="34275" anchor="t" anchorCtr="0">
            <a:noAutofit/>
          </a:bodyPr>
          <a:lstStyle>
            <a:lvl1pPr marL="609585" lvl="0" indent="-474121" algn="l">
              <a:lnSpc>
                <a:spcPct val="90000"/>
              </a:lnSpc>
              <a:spcBef>
                <a:spcPts val="1067"/>
              </a:spcBef>
              <a:spcAft>
                <a:spcPts val="0"/>
              </a:spcAft>
              <a:buSzPts val="2000"/>
              <a:buChar char="•"/>
              <a:defRPr/>
            </a:lvl1pPr>
            <a:lvl2pPr marL="1219170" lvl="1" indent="-457189" algn="l">
              <a:lnSpc>
                <a:spcPct val="90000"/>
              </a:lnSpc>
              <a:spcBef>
                <a:spcPts val="1600"/>
              </a:spcBef>
              <a:spcAft>
                <a:spcPts val="0"/>
              </a:spcAft>
              <a:buClr>
                <a:srgbClr val="002842"/>
              </a:buClr>
              <a:buSzPts val="1800"/>
              <a:buChar char="−"/>
              <a:defRPr/>
            </a:lvl2pPr>
            <a:lvl3pPr marL="1828754" lvl="2" indent="-431789" algn="l">
              <a:lnSpc>
                <a:spcPct val="90000"/>
              </a:lnSpc>
              <a:spcBef>
                <a:spcPts val="1600"/>
              </a:spcBef>
              <a:spcAft>
                <a:spcPts val="0"/>
              </a:spcAft>
              <a:buClr>
                <a:srgbClr val="002842"/>
              </a:buClr>
              <a:buSzPts val="1500"/>
              <a:buChar char="•"/>
              <a:defRPr/>
            </a:lvl3pPr>
            <a:lvl4pPr marL="2438339" lvl="3" indent="-423323" algn="l">
              <a:lnSpc>
                <a:spcPct val="90000"/>
              </a:lnSpc>
              <a:spcBef>
                <a:spcPts val="1600"/>
              </a:spcBef>
              <a:spcAft>
                <a:spcPts val="0"/>
              </a:spcAft>
              <a:buClr>
                <a:srgbClr val="002842"/>
              </a:buClr>
              <a:buSzPts val="1400"/>
              <a:buChar char="−"/>
              <a:defRPr/>
            </a:lvl4pPr>
            <a:lvl5pPr marL="3047924" lvl="4" indent="-423323" algn="l">
              <a:lnSpc>
                <a:spcPct val="90000"/>
              </a:lnSpc>
              <a:spcBef>
                <a:spcPts val="1600"/>
              </a:spcBef>
              <a:spcAft>
                <a:spcPts val="0"/>
              </a:spcAft>
              <a:buClr>
                <a:srgbClr val="002842"/>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321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Divider with quote, purple gradient">
  <p:cSld name="3_Divider with quote, purple gradient">
    <p:spTree>
      <p:nvGrpSpPr>
        <p:cNvPr id="1" name="Shape 367"/>
        <p:cNvGrpSpPr/>
        <p:nvPr/>
      </p:nvGrpSpPr>
      <p:grpSpPr>
        <a:xfrm>
          <a:off x="0" y="0"/>
          <a:ext cx="0" cy="0"/>
          <a:chOff x="0" y="0"/>
          <a:chExt cx="0" cy="0"/>
        </a:xfrm>
      </p:grpSpPr>
      <p:pic>
        <p:nvPicPr>
          <p:cNvPr id="368" name="Google Shape;368;p591" descr="Background5-01.png"/>
          <p:cNvPicPr preferRelativeResize="0"/>
          <p:nvPr/>
        </p:nvPicPr>
        <p:blipFill rotWithShape="1">
          <a:blip r:embed="rId2">
            <a:alphaModFix/>
          </a:blip>
          <a:srcRect/>
          <a:stretch/>
        </p:blipFill>
        <p:spPr>
          <a:xfrm>
            <a:off x="-1" y="-1"/>
            <a:ext cx="12191997" cy="6864097"/>
          </a:xfrm>
          <a:prstGeom prst="rect">
            <a:avLst/>
          </a:prstGeom>
          <a:noFill/>
          <a:ln>
            <a:noFill/>
          </a:ln>
        </p:spPr>
      </p:pic>
      <p:pic>
        <p:nvPicPr>
          <p:cNvPr id="369" name="Google Shape;369;p591" descr="Background5-01.png"/>
          <p:cNvPicPr preferRelativeResize="0"/>
          <p:nvPr/>
        </p:nvPicPr>
        <p:blipFill rotWithShape="1">
          <a:blip r:embed="rId2">
            <a:alphaModFix/>
          </a:blip>
          <a:srcRect/>
          <a:stretch/>
        </p:blipFill>
        <p:spPr>
          <a:xfrm>
            <a:off x="-1" y="-1"/>
            <a:ext cx="12191997" cy="6864097"/>
          </a:xfrm>
          <a:prstGeom prst="rect">
            <a:avLst/>
          </a:prstGeom>
          <a:noFill/>
          <a:ln>
            <a:noFill/>
          </a:ln>
        </p:spPr>
      </p:pic>
      <p:sp>
        <p:nvSpPr>
          <p:cNvPr id="370" name="Google Shape;370;p591"/>
          <p:cNvSpPr txBox="1">
            <a:spLocks noGrp="1"/>
          </p:cNvSpPr>
          <p:nvPr>
            <p:ph type="title"/>
          </p:nvPr>
        </p:nvSpPr>
        <p:spPr>
          <a:xfrm>
            <a:off x="661671" y="1886528"/>
            <a:ext cx="9148000" cy="2060000"/>
          </a:xfrm>
          <a:prstGeom prst="rect">
            <a:avLst/>
          </a:prstGeom>
          <a:noFill/>
          <a:ln>
            <a:noFill/>
          </a:ln>
        </p:spPr>
        <p:txBody>
          <a:bodyPr spcFirstLastPara="1" wrap="square" lIns="0" tIns="0" rIns="0" bIns="0" anchor="t" anchorCtr="0">
            <a:noAutofit/>
          </a:bodyPr>
          <a:lstStyle>
            <a:lvl1pPr lvl="0" algn="l">
              <a:lnSpc>
                <a:spcPct val="136379"/>
              </a:lnSpc>
              <a:spcBef>
                <a:spcPts val="0"/>
              </a:spcBef>
              <a:spcAft>
                <a:spcPts val="0"/>
              </a:spcAft>
              <a:buClr>
                <a:schemeClr val="lt1"/>
              </a:buClr>
              <a:buSzPts val="2200"/>
              <a:buFont typeface="Arial"/>
              <a:buNone/>
              <a:defRPr sz="2933">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 name="Google Shape;371;p591"/>
          <p:cNvSpPr txBox="1">
            <a:spLocks noGrp="1"/>
          </p:cNvSpPr>
          <p:nvPr>
            <p:ph type="body" idx="1"/>
          </p:nvPr>
        </p:nvSpPr>
        <p:spPr>
          <a:xfrm>
            <a:off x="661671" y="4876801"/>
            <a:ext cx="8308400" cy="11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1200"/>
              <a:buNone/>
              <a:defRPr sz="1600" b="1">
                <a:solidFill>
                  <a:schemeClr val="lt1"/>
                </a:solidFill>
              </a:defRPr>
            </a:lvl1pPr>
            <a:lvl2pPr marL="1219170" lvl="1" indent="-304792" algn="l">
              <a:lnSpc>
                <a:spcPct val="100000"/>
              </a:lnSpc>
              <a:spcBef>
                <a:spcPts val="0"/>
              </a:spcBef>
              <a:spcAft>
                <a:spcPts val="0"/>
              </a:spcAft>
              <a:buClr>
                <a:schemeClr val="lt1"/>
              </a:buClr>
              <a:buSzPts val="1200"/>
              <a:buNone/>
              <a:defRPr sz="1600" b="0">
                <a:solidFill>
                  <a:schemeClr val="lt1"/>
                </a:solidFill>
              </a:defRPr>
            </a:lvl2pPr>
            <a:lvl3pPr marL="1828754" lvl="2" indent="-304792" algn="l">
              <a:lnSpc>
                <a:spcPct val="90000"/>
              </a:lnSpc>
              <a:spcBef>
                <a:spcPts val="533"/>
              </a:spcBef>
              <a:spcAft>
                <a:spcPts val="0"/>
              </a:spcAft>
              <a:buClr>
                <a:schemeClr val="lt1"/>
              </a:buClr>
              <a:buSzPts val="1200"/>
              <a:buNone/>
              <a:defRPr sz="1600" b="1">
                <a:solidFill>
                  <a:schemeClr val="lt1"/>
                </a:solidFill>
              </a:defRPr>
            </a:lvl3pPr>
            <a:lvl4pPr marL="2438339" lvl="3" indent="-304792" algn="l">
              <a:lnSpc>
                <a:spcPct val="90000"/>
              </a:lnSpc>
              <a:spcBef>
                <a:spcPts val="533"/>
              </a:spcBef>
              <a:spcAft>
                <a:spcPts val="0"/>
              </a:spcAft>
              <a:buClr>
                <a:schemeClr val="lt1"/>
              </a:buClr>
              <a:buSzPts val="1200"/>
              <a:buNone/>
              <a:defRPr sz="1600" b="1">
                <a:solidFill>
                  <a:schemeClr val="lt1"/>
                </a:solidFill>
              </a:defRPr>
            </a:lvl4pPr>
            <a:lvl5pPr marL="3047924" lvl="4" indent="-304792" algn="l">
              <a:lnSpc>
                <a:spcPct val="90000"/>
              </a:lnSpc>
              <a:spcBef>
                <a:spcPts val="533"/>
              </a:spcBef>
              <a:spcAft>
                <a:spcPts val="0"/>
              </a:spcAft>
              <a:buClr>
                <a:schemeClr val="lt1"/>
              </a:buClr>
              <a:buSzPts val="1200"/>
              <a:buNone/>
              <a:defRPr sz="1600" b="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2" name="Google Shape;372;p591"/>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4312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2 column">
  <p:cSld name="Text 2 column">
    <p:spTree>
      <p:nvGrpSpPr>
        <p:cNvPr id="1" name="Shape 373"/>
        <p:cNvGrpSpPr/>
        <p:nvPr/>
      </p:nvGrpSpPr>
      <p:grpSpPr>
        <a:xfrm>
          <a:off x="0" y="0"/>
          <a:ext cx="0" cy="0"/>
          <a:chOff x="0" y="0"/>
          <a:chExt cx="0" cy="0"/>
        </a:xfrm>
      </p:grpSpPr>
      <p:sp>
        <p:nvSpPr>
          <p:cNvPr id="374" name="Google Shape;374;p592"/>
          <p:cNvSpPr txBox="1">
            <a:spLocks noGrp="1"/>
          </p:cNvSpPr>
          <p:nvPr>
            <p:ph type="title"/>
          </p:nvPr>
        </p:nvSpPr>
        <p:spPr>
          <a:xfrm>
            <a:off x="665557" y="487681"/>
            <a:ext cx="10980800" cy="786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5" name="Google Shape;375;p592"/>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76" name="Google Shape;376;p592"/>
          <p:cNvSpPr txBox="1">
            <a:spLocks noGrp="1"/>
          </p:cNvSpPr>
          <p:nvPr>
            <p:ph type="body" idx="1"/>
          </p:nvPr>
        </p:nvSpPr>
        <p:spPr>
          <a:xfrm>
            <a:off x="675543"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0"/>
              </a:spcBef>
              <a:spcAft>
                <a:spcPts val="0"/>
              </a:spcAft>
              <a:buClr>
                <a:schemeClr val="lt2"/>
              </a:buClr>
              <a:buSzPts val="2000"/>
              <a:buChar char="•"/>
              <a:defRPr sz="2667">
                <a:solidFill>
                  <a:schemeClr val="lt2"/>
                </a:solidFill>
              </a:defRPr>
            </a:lvl1pPr>
            <a:lvl2pPr marL="1219170" lvl="1" indent="-474121" algn="l">
              <a:lnSpc>
                <a:spcPct val="100000"/>
              </a:lnSpc>
              <a:spcBef>
                <a:spcPts val="1600"/>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7" name="Google Shape;377;p592"/>
          <p:cNvSpPr txBox="1">
            <a:spLocks noGrp="1"/>
          </p:cNvSpPr>
          <p:nvPr>
            <p:ph type="body" idx="2"/>
          </p:nvPr>
        </p:nvSpPr>
        <p:spPr>
          <a:xfrm>
            <a:off x="6221132"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1600"/>
              </a:spcBef>
              <a:spcAft>
                <a:spcPts val="0"/>
              </a:spcAft>
              <a:buClr>
                <a:schemeClr val="lt2"/>
              </a:buClr>
              <a:buSzPts val="2000"/>
              <a:buChar char="•"/>
              <a:defRPr sz="2667">
                <a:solidFill>
                  <a:schemeClr val="lt2"/>
                </a:solidFill>
              </a:defRPr>
            </a:lvl1pPr>
            <a:lvl2pPr marL="1219170" lvl="1" indent="-474121" algn="l">
              <a:lnSpc>
                <a:spcPct val="100000"/>
              </a:lnSpc>
              <a:spcBef>
                <a:spcPts val="1067"/>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54619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5" name="Google Shape;305;p5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55600" algn="l" rtl="0">
              <a:lnSpc>
                <a:spcPct val="90000"/>
              </a:lnSpc>
              <a:spcBef>
                <a:spcPts val="800"/>
              </a:spcBef>
              <a:spcAft>
                <a:spcPts val="0"/>
              </a:spcAft>
              <a:buClr>
                <a:schemeClr val="accent5"/>
              </a:buClr>
              <a:buSzPts val="2000"/>
              <a:buFont typeface="Arial"/>
              <a:buChar char="•"/>
              <a:defRPr sz="2000" b="0" i="0" u="none" strike="noStrike" cap="none">
                <a:solidFill>
                  <a:srgbClr val="002842"/>
                </a:solidFill>
                <a:latin typeface="Arial"/>
                <a:ea typeface="Arial"/>
                <a:cs typeface="Arial"/>
                <a:sym typeface="Arial"/>
              </a:defRPr>
            </a:lvl1pPr>
            <a:lvl2pPr marL="914400" marR="0" lvl="1" indent="-342900" algn="l" rtl="0">
              <a:lnSpc>
                <a:spcPct val="90000"/>
              </a:lnSpc>
              <a:spcBef>
                <a:spcPts val="400"/>
              </a:spcBef>
              <a:spcAft>
                <a:spcPts val="0"/>
              </a:spcAft>
              <a:buClr>
                <a:srgbClr val="002842"/>
              </a:buClr>
              <a:buSzPts val="1800"/>
              <a:buFont typeface="Helvetica Neue"/>
              <a:buChar char="−"/>
              <a:defRPr sz="1800" b="0" i="0" u="none" strike="noStrike" cap="none">
                <a:solidFill>
                  <a:srgbClr val="002842"/>
                </a:solidFill>
                <a:latin typeface="Arial"/>
                <a:ea typeface="Arial"/>
                <a:cs typeface="Arial"/>
                <a:sym typeface="Arial"/>
              </a:defRPr>
            </a:lvl2pPr>
            <a:lvl3pPr marL="1371600" marR="0" lvl="2" indent="-323850" algn="l" rtl="0">
              <a:lnSpc>
                <a:spcPct val="90000"/>
              </a:lnSpc>
              <a:spcBef>
                <a:spcPts val="400"/>
              </a:spcBef>
              <a:spcAft>
                <a:spcPts val="0"/>
              </a:spcAft>
              <a:buClr>
                <a:srgbClr val="002842"/>
              </a:buClr>
              <a:buSzPts val="1500"/>
              <a:buFont typeface="Arial"/>
              <a:buChar char="•"/>
              <a:defRPr sz="1500" b="0" i="0" u="none" strike="noStrike" cap="none">
                <a:solidFill>
                  <a:srgbClr val="002842"/>
                </a:solidFill>
                <a:latin typeface="Arial"/>
                <a:ea typeface="Arial"/>
                <a:cs typeface="Arial"/>
                <a:sym typeface="Arial"/>
              </a:defRPr>
            </a:lvl3pPr>
            <a:lvl4pPr marL="1828800" marR="0" lvl="3"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4pPr>
            <a:lvl5pPr marL="2286000" marR="0" lvl="4"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3545690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mncpa.org/becoming-a-cpa/student-resources/scholars-program/scholars/" TargetMode="External"/><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www.achievetwincities.org/" TargetMode="External"/><Relationship Id="rId5" Type="http://schemas.openxmlformats.org/officeDocument/2006/relationships/hyperlink" Target="https://collegepossible.org/news/fafsa-support/" TargetMode="External"/><Relationship Id="rId4" Type="http://schemas.openxmlformats.org/officeDocument/2006/relationships/hyperlink" Target="https://www.ohe.state.mn.us/sPages/northstarpromise.cf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ideo" Target="https://www.youtube.com/embed/cUY00h75djk?feature=oembed" TargetMode="Externa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ideo" Target="https://www.youtube.com/embed/ae5MssJ8en4?start=15&amp;feature=oembed" TargetMode="Externa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8.sv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1.sv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8.jpg"/><Relationship Id="rId18" Type="http://schemas.openxmlformats.org/officeDocument/2006/relationships/slide" Target="slide14.xml"/><Relationship Id="rId3" Type="http://schemas.openxmlformats.org/officeDocument/2006/relationships/image" Target="../media/image33.jpg"/><Relationship Id="rId7" Type="http://schemas.openxmlformats.org/officeDocument/2006/relationships/image" Target="../media/image35.jpg"/><Relationship Id="rId12" Type="http://schemas.openxmlformats.org/officeDocument/2006/relationships/slide" Target="slide10.xml"/><Relationship Id="rId17" Type="http://schemas.openxmlformats.org/officeDocument/2006/relationships/image" Target="../media/image40.jpg"/><Relationship Id="rId2" Type="http://schemas.openxmlformats.org/officeDocument/2006/relationships/notesSlide" Target="../notesSlides/notesSlide9.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image" Target="../media/image37.jpg"/><Relationship Id="rId5" Type="http://schemas.openxmlformats.org/officeDocument/2006/relationships/image" Target="../media/image34.jpeg"/><Relationship Id="rId15" Type="http://schemas.openxmlformats.org/officeDocument/2006/relationships/image" Target="../media/image39.jpg"/><Relationship Id="rId10" Type="http://schemas.openxmlformats.org/officeDocument/2006/relationships/slide" Target="slide11.xml"/><Relationship Id="rId19" Type="http://schemas.openxmlformats.org/officeDocument/2006/relationships/image" Target="../media/image41.jpg"/><Relationship Id="rId4" Type="http://schemas.openxmlformats.org/officeDocument/2006/relationships/slide" Target="slide17.xml"/><Relationship Id="rId9" Type="http://schemas.openxmlformats.org/officeDocument/2006/relationships/image" Target="../media/image36.jpg"/><Relationship Id="rId14"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Sea of hands in the middle">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a:srcRect t="4901" b="1082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399008" y="852259"/>
            <a:ext cx="6999097" cy="216944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Let’s Talk Business</a:t>
            </a:r>
          </a:p>
        </p:txBody>
      </p:sp>
      <p:pic>
        <p:nvPicPr>
          <p:cNvPr id="5" name="Picture 4" descr="A picture containing text, clipart&#10;&#10;Description automatically generated">
            <a:extLst>
              <a:ext uri="{FF2B5EF4-FFF2-40B4-BE49-F238E27FC236}">
                <a16:creationId xmlns:a16="http://schemas.microsoft.com/office/drawing/2014/main" id="{100FF6D8-46B5-98EE-8270-3EEF21F69FC9}"/>
              </a:ext>
            </a:extLst>
          </p:cNvPr>
          <p:cNvPicPr>
            <a:picLocks noChangeAspect="1"/>
          </p:cNvPicPr>
          <p:nvPr/>
        </p:nvPicPr>
        <p:blipFill>
          <a:blip r:embed="rId4"/>
          <a:stretch>
            <a:fillRect/>
          </a:stretch>
        </p:blipFill>
        <p:spPr>
          <a:xfrm>
            <a:off x="9784025" y="285004"/>
            <a:ext cx="2083887" cy="629558"/>
          </a:xfrm>
          <a:prstGeom prst="rect">
            <a:avLst/>
          </a:prstGeom>
        </p:spPr>
      </p:pic>
    </p:spTree>
    <p:extLst>
      <p:ext uri="{BB962C8B-B14F-4D97-AF65-F5344CB8AC3E}">
        <p14:creationId xmlns:p14="http://schemas.microsoft.com/office/powerpoint/2010/main" val="161952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2" name="Freeform: Shape 3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7" name="Rectangle 3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2" y="4508500"/>
            <a:ext cx="6723735" cy="1562959"/>
          </a:xfrm>
        </p:spPr>
        <p:txBody>
          <a:bodyPr vert="horz" wrap="square" lIns="0" tIns="0" rIns="0" bIns="0" rtlCol="0" anchor="t" anchorCtr="0">
            <a:normAutofit/>
          </a:bodyPr>
          <a:lstStyle/>
          <a:p>
            <a:r>
              <a:rPr lang="en-US" kern="1200" dirty="0">
                <a:solidFill>
                  <a:schemeClr val="tx1"/>
                </a:solidFill>
                <a:latin typeface="Roboto" panose="02000000000000000000" pitchFamily="2" charset="0"/>
                <a:ea typeface="Roboto" panose="02000000000000000000" pitchFamily="2" charset="0"/>
              </a:rPr>
              <a:t>Accounting is money.</a:t>
            </a:r>
          </a:p>
        </p:txBody>
      </p:sp>
      <p:pic>
        <p:nvPicPr>
          <p:cNvPr id="3" name="Picture 2" descr="Pile of American dollar banknotes">
            <a:extLst>
              <a:ext uri="{FF2B5EF4-FFF2-40B4-BE49-F238E27FC236}">
                <a16:creationId xmlns:a16="http://schemas.microsoft.com/office/drawing/2014/main" id="{65E70C52-7A5B-466F-A514-B233211AE2A6}"/>
              </a:ext>
            </a:extLst>
          </p:cNvPr>
          <p:cNvPicPr>
            <a:picLocks noChangeAspect="1"/>
          </p:cNvPicPr>
          <p:nvPr/>
        </p:nvPicPr>
        <p:blipFill rotWithShape="1">
          <a:blip r:embed="rId3"/>
          <a:srcRect t="29346" b="29346"/>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39" name="Oval 38">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273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58" name="Freeform: Shape 57">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Freeform: Shape 60">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3" name="Rectangle 62">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kern="1200" dirty="0">
                <a:solidFill>
                  <a:schemeClr val="tx1"/>
                </a:solidFill>
                <a:latin typeface="Roboto" panose="02000000000000000000" pitchFamily="2" charset="0"/>
                <a:ea typeface="Roboto" panose="02000000000000000000" pitchFamily="2" charset="0"/>
              </a:rPr>
              <a:t>Follow your passion.</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963163"/>
            <a:ext cx="3565525" cy="3414425"/>
          </a:xfrm>
        </p:spPr>
        <p:txBody>
          <a:bodyPr vert="horz" wrap="square" lIns="0" tIns="0" rIns="0" bIns="0" rtlCol="0" anchor="t">
            <a:normAutofit/>
          </a:bodyPr>
          <a:lstStyle/>
          <a:p>
            <a:r>
              <a:rPr lang="en-US" i="1" dirty="0"/>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a:t>
            </a:r>
            <a:r>
              <a:rPr lang="en-US" i="1" dirty="0" err="1"/>
              <a:t>Maginnis</a:t>
            </a:r>
            <a:r>
              <a:rPr lang="en-US" i="1" dirty="0"/>
              <a:t>, CPA</a:t>
            </a:r>
            <a:endParaRPr lang="en-US" dirty="0"/>
          </a:p>
        </p:txBody>
      </p:sp>
      <p:pic>
        <p:nvPicPr>
          <p:cNvPr id="7" name="Picture 6" descr="Happy man standing in office">
            <a:extLst>
              <a:ext uri="{FF2B5EF4-FFF2-40B4-BE49-F238E27FC236}">
                <a16:creationId xmlns:a16="http://schemas.microsoft.com/office/drawing/2014/main" id="{4A87BA47-C8C0-45F9-BA09-0A2C2A12D26F}"/>
              </a:ext>
            </a:extLst>
          </p:cNvPr>
          <p:cNvPicPr>
            <a:picLocks noChangeAspect="1"/>
          </p:cNvPicPr>
          <p:nvPr/>
        </p:nvPicPr>
        <p:blipFill rotWithShape="1">
          <a:blip r:embed="rId3"/>
          <a:srcRect l="10189" r="15438"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65" name="Rectangle 64">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hlinkClick r:id="rId4" action="ppaction://hlinksldjump"/>
            <a:extLst>
              <a:ext uri="{FF2B5EF4-FFF2-40B4-BE49-F238E27FC236}">
                <a16:creationId xmlns:a16="http://schemas.microsoft.com/office/drawing/2014/main" id="{41ED3778-FB26-4AD0-915A-0DC6E5A7996D}"/>
              </a:ext>
            </a:extLst>
          </p:cNvPr>
          <p:cNvSpPr/>
          <p:nvPr/>
        </p:nvSpPr>
        <p:spPr>
          <a:xfrm flipH="1">
            <a:off x="10921042"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0694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5" name="Freeform: Shape 2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0" name="Rectangle 2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87BA47-C8C0-45F9-BA09-0A2C2A12D26F}"/>
              </a:ext>
            </a:extLst>
          </p:cNvPr>
          <p:cNvPicPr>
            <a:picLocks noChangeAspect="1"/>
          </p:cNvPicPr>
          <p:nvPr/>
        </p:nvPicPr>
        <p:blipFill rotWithShape="1">
          <a:blip r:embed="rId3"/>
          <a:srcRect t="30454" b="3199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2" name="Rectangle 3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549275"/>
            <a:ext cx="4103023" cy="2887174"/>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Travel the world.</a:t>
            </a:r>
          </a:p>
        </p:txBody>
      </p:sp>
      <p:sp>
        <p:nvSpPr>
          <p:cNvPr id="34" name="Rectangle 3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hlinkClick r:id="rId4" action="ppaction://hlinksldjump"/>
            <a:extLst>
              <a:ext uri="{FF2B5EF4-FFF2-40B4-BE49-F238E27FC236}">
                <a16:creationId xmlns:a16="http://schemas.microsoft.com/office/drawing/2014/main" id="{7DAB8D8C-7365-4E29-A90A-0D650AD37350}"/>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023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7">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9" name="Freeform: Shape 18">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6" name="Rectangle 23">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783613" y="4669915"/>
            <a:ext cx="5890880" cy="1562959"/>
          </a:xfrm>
        </p:spPr>
        <p:txBody>
          <a:bodyPr vert="horz" wrap="square" lIns="0" tIns="0" rIns="0" bIns="0" rtlCol="0" anchor="t"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Make an impact.</a:t>
            </a:r>
          </a:p>
        </p:txBody>
      </p:sp>
      <p:sp>
        <p:nvSpPr>
          <p:cNvPr id="17" name="Oval 25">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3"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field of green grass with wind turbines in the distance&#10;&#10;Description automatically generated with low confidence">
            <a:extLst>
              <a:ext uri="{FF2B5EF4-FFF2-40B4-BE49-F238E27FC236}">
                <a16:creationId xmlns:a16="http://schemas.microsoft.com/office/drawing/2014/main" id="{00601380-39E6-4A9D-97E1-4EFC3F95A281}"/>
              </a:ext>
            </a:extLst>
          </p:cNvPr>
          <p:cNvPicPr>
            <a:picLocks noChangeAspect="1"/>
          </p:cNvPicPr>
          <p:nvPr/>
        </p:nvPicPr>
        <p:blipFill rotWithShape="1">
          <a:blip r:embed="rId4"/>
          <a:srcRect t="2585" b="50552"/>
          <a:stretch/>
        </p:blipFill>
        <p:spPr>
          <a:xfrm>
            <a:off x="0" y="0"/>
            <a:ext cx="12192000" cy="3808948"/>
          </a:xfrm>
          <a:prstGeom prst="rect">
            <a:avLst/>
          </a:prstGeom>
        </p:spPr>
      </p:pic>
    </p:spTree>
    <p:extLst>
      <p:ext uri="{BB962C8B-B14F-4D97-AF65-F5344CB8AC3E}">
        <p14:creationId xmlns:p14="http://schemas.microsoft.com/office/powerpoint/2010/main" val="253296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51" name="Freeform: Shape 5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6" name="Rectangle 5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1051551"/>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Share your knowledge.</a:t>
            </a:r>
          </a:p>
        </p:txBody>
      </p:sp>
      <p:grpSp>
        <p:nvGrpSpPr>
          <p:cNvPr id="58" name="Group 57">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59" name="Freeform: Shape 58">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6" name="Picture 5" descr="Group of standing people looking at whiteboard on classroom wall, man wearing glasses holding whiteboard marker and writing">
            <a:extLst>
              <a:ext uri="{FF2B5EF4-FFF2-40B4-BE49-F238E27FC236}">
                <a16:creationId xmlns:a16="http://schemas.microsoft.com/office/drawing/2014/main" id="{08703F44-D891-48B7-9771-04B7CE5C5B16}"/>
              </a:ext>
            </a:extLst>
          </p:cNvPr>
          <p:cNvPicPr>
            <a:picLocks noChangeAspect="1"/>
          </p:cNvPicPr>
          <p:nvPr/>
        </p:nvPicPr>
        <p:blipFill rotWithShape="1">
          <a:blip r:embed="rId3"/>
          <a:srcRect l="5126" r="22375"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62" name="Rectangle 61">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17936"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07847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2" name="Group 4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5" name="Freeform: Shape 4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reeform: Shape 4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3" name="Rectangle 4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492688" y="1250766"/>
            <a:ext cx="3565524" cy="1997855"/>
          </a:xfrm>
        </p:spPr>
        <p:txBody>
          <a:bodyPr vert="horz" wrap="square" lIns="0" tIns="0" rIns="0" bIns="0" rtlCol="0" anchor="b" anchorCtr="0">
            <a:normAutofit/>
          </a:bodyPr>
          <a:lstStyle/>
          <a:p>
            <a:pPr>
              <a:lnSpc>
                <a:spcPct val="100000"/>
              </a:lnSpc>
            </a:pPr>
            <a:r>
              <a:rPr lang="en-US" dirty="0">
                <a:latin typeface="Roboto" panose="02000000000000000000" pitchFamily="2" charset="0"/>
                <a:ea typeface="Roboto" panose="02000000000000000000" pitchFamily="2" charset="0"/>
              </a:rPr>
              <a:t>Make it balance.</a:t>
            </a:r>
            <a:endParaRPr lang="en-US" kern="1200" dirty="0">
              <a:solidFill>
                <a:schemeClr val="tx1"/>
              </a:solidFill>
              <a:latin typeface="Roboto" panose="02000000000000000000" pitchFamily="2" charset="0"/>
              <a:ea typeface="Roboto" panose="02000000000000000000" pitchFamily="2" charset="0"/>
            </a:endParaRPr>
          </a:p>
        </p:txBody>
      </p:sp>
      <p:pic>
        <p:nvPicPr>
          <p:cNvPr id="15" name="Picture Placeholder 35" descr="Woman holding white mug">
            <a:extLst>
              <a:ext uri="{FF2B5EF4-FFF2-40B4-BE49-F238E27FC236}">
                <a16:creationId xmlns:a16="http://schemas.microsoft.com/office/drawing/2014/main" id="{810C9B86-F5F2-4E74-9D08-31D9387FF31D}"/>
              </a:ext>
            </a:extLst>
          </p:cNvPr>
          <p:cNvPicPr>
            <a:picLocks/>
          </p:cNvPicPr>
          <p:nvPr/>
        </p:nvPicPr>
        <p:blipFill rotWithShape="1">
          <a:blip r:embed="rId3"/>
          <a:srcRect l="11529" r="14097"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64" name="Rectangle 5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3420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96" name="Freeform: Shape 9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Oval 9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reeform: Shape 9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01" name="Rectangle 10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673430" y="4817424"/>
            <a:ext cx="6382200" cy="1562959"/>
          </a:xfrm>
        </p:spPr>
        <p:txBody>
          <a:bodyPr vert="horz" wrap="square" lIns="0" tIns="0" rIns="0" bIns="0" rtlCol="0" anchor="t" anchorCtr="0">
            <a:normAutofit/>
          </a:bodyPr>
          <a:lstStyle/>
          <a:p>
            <a:pPr>
              <a:lnSpc>
                <a:spcPct val="100000"/>
              </a:lnSpc>
            </a:pPr>
            <a:r>
              <a:rPr lang="en-US" dirty="0">
                <a:latin typeface="Roboto" panose="02000000000000000000" pitchFamily="2" charset="0"/>
                <a:ea typeface="Roboto" panose="02000000000000000000" pitchFamily="2" charset="0"/>
              </a:rPr>
              <a:t>Grow professionally.</a:t>
            </a:r>
          </a:p>
        </p:txBody>
      </p:sp>
      <p:pic>
        <p:nvPicPr>
          <p:cNvPr id="3" name="Picture 2" descr="A hand holding a plant">
            <a:extLst>
              <a:ext uri="{FF2B5EF4-FFF2-40B4-BE49-F238E27FC236}">
                <a16:creationId xmlns:a16="http://schemas.microsoft.com/office/drawing/2014/main" id="{652CC557-97DD-463A-A793-1001CA1EA9D3}"/>
              </a:ext>
            </a:extLst>
          </p:cNvPr>
          <p:cNvPicPr>
            <a:picLocks noChangeAspect="1"/>
          </p:cNvPicPr>
          <p:nvPr/>
        </p:nvPicPr>
        <p:blipFill rotWithShape="1">
          <a:blip r:embed="rId3"/>
          <a:srcRect t="20724" b="46550"/>
          <a:stretch/>
        </p:blipFill>
        <p:spPr>
          <a:xfrm>
            <a:off x="20" y="0"/>
            <a:ext cx="12191980" cy="3989852"/>
          </a:xfrm>
          <a:custGeom>
            <a:avLst/>
            <a:gdLst/>
            <a:ahLst/>
            <a:cxnLst/>
            <a:rect l="l" t="t" r="r" b="b"/>
            <a:pathLst>
              <a:path w="4064400" h="3782578">
                <a:moveTo>
                  <a:pt x="0" y="0"/>
                </a:moveTo>
                <a:lnTo>
                  <a:pt x="4064400" y="0"/>
                </a:lnTo>
                <a:lnTo>
                  <a:pt x="4064400" y="3782578"/>
                </a:lnTo>
                <a:lnTo>
                  <a:pt x="0" y="3782578"/>
                </a:lnTo>
                <a:close/>
              </a:path>
            </a:pathLst>
          </a:custGeom>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8289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70" name="Freeform: Shape 6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reeform: Shape 7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75" name="Rectangle 7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Feel secure.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4" y="3449373"/>
            <a:ext cx="3442958" cy="1920274"/>
          </a:xfrm>
        </p:spPr>
        <p:txBody>
          <a:bodyPr vert="horz" wrap="square" lIns="0" tIns="0" rIns="0" bIns="0" rtlCol="0" anchor="t">
            <a:normAutofit/>
          </a:bodyPr>
          <a:lstStyle/>
          <a:p>
            <a:r>
              <a:rPr lang="en-US" dirty="0">
                <a:latin typeface="Roboto" panose="02000000000000000000" pitchFamily="2" charset="0"/>
                <a:ea typeface="Roboto" panose="02000000000000000000" pitchFamily="2" charset="0"/>
              </a:rPr>
              <a:t>“Accounting is solid. You can always get a job as a CPA.” — Colleen Conrad, National Association of State Boards of Accountancy (NASBA)</a:t>
            </a:r>
            <a:endParaRPr lang="en-US" sz="1600" dirty="0">
              <a:latin typeface="Roboto" panose="02000000000000000000" pitchFamily="2" charset="0"/>
              <a:ea typeface="Roboto" panose="02000000000000000000" pitchFamily="2" charset="0"/>
            </a:endParaRPr>
          </a:p>
          <a:p>
            <a:endParaRPr lang="en-US" sz="1600" dirty="0">
              <a:latin typeface="Roboto" panose="02000000000000000000" pitchFamily="2" charset="0"/>
              <a:ea typeface="Roboto" panose="02000000000000000000" pitchFamily="2" charset="0"/>
            </a:endParaRPr>
          </a:p>
        </p:txBody>
      </p:sp>
      <p:pic>
        <p:nvPicPr>
          <p:cNvPr id="16" name="Picture Placeholder 35" descr="Woman smiling in office">
            <a:extLst>
              <a:ext uri="{FF2B5EF4-FFF2-40B4-BE49-F238E27FC236}">
                <a16:creationId xmlns:a16="http://schemas.microsoft.com/office/drawing/2014/main" id="{FCD941AA-5919-460C-BF57-5A4A606D04DD}"/>
              </a:ext>
            </a:extLst>
          </p:cNvPr>
          <p:cNvPicPr>
            <a:picLocks/>
          </p:cNvPicPr>
          <p:nvPr/>
        </p:nvPicPr>
        <p:blipFill>
          <a:blip r:embed="rId3"/>
          <a:srcRect l="13408" r="13408"/>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77" name="Rectangle 76">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9876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eed lines technology abstract">
            <a:extLst>
              <a:ext uri="{FF2B5EF4-FFF2-40B4-BE49-F238E27FC236}">
                <a16:creationId xmlns:a16="http://schemas.microsoft.com/office/drawing/2014/main" id="{EBC93A16-D43B-4A21-89FB-A9740C62C01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fontScale="90000"/>
          </a:bodyPr>
          <a:lstStyle/>
          <a:p>
            <a:r>
              <a:rPr lang="en-US" dirty="0">
                <a:latin typeface="Arial" panose="020B0604020202020204" pitchFamily="34" charset="0"/>
                <a:ea typeface="Roboto" panose="02000000000000000000" pitchFamily="2" charset="0"/>
                <a:cs typeface="Arial" panose="020B0604020202020204" pitchFamily="34" charset="0"/>
              </a:rPr>
              <a:t>Accountants work with data and people.</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They drive business decisions and strategy.</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latin typeface="Arial" panose="020B0604020202020204" pitchFamily="34" charset="0"/>
                <a:cs typeface="Arial" panose="020B0604020202020204" pitchFamily="34" charset="0"/>
              </a:rPr>
              <a:t>Typical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a:lstStyle/>
          <a:p>
            <a:r>
              <a:rPr lang="en-US" dirty="0">
                <a:solidFill>
                  <a:srgbClr val="FFFFFF"/>
                </a:solidFill>
                <a:latin typeface="Arial" panose="020B0604020202020204" pitchFamily="34" charset="0"/>
                <a:cs typeface="Arial" panose="020B0604020202020204" pitchFamily="34" charset="0"/>
              </a:rPr>
              <a:t>Implement new accounting technologies and systems</a:t>
            </a:r>
          </a:p>
          <a:p>
            <a:r>
              <a:rPr lang="en-US" dirty="0">
                <a:solidFill>
                  <a:srgbClr val="FFFFFF"/>
                </a:solidFill>
                <a:latin typeface="Arial" panose="020B0604020202020204" pitchFamily="34" charset="0"/>
                <a:cs typeface="Arial" panose="020B0604020202020204" pitchFamily="34" charset="0"/>
              </a:rPr>
              <a:t>Communicate information to business owners and investors</a:t>
            </a:r>
          </a:p>
          <a:p>
            <a:r>
              <a:rPr lang="en-US" dirty="0">
                <a:solidFill>
                  <a:srgbClr val="FFFFFF"/>
                </a:solidFill>
                <a:latin typeface="Arial" panose="020B0604020202020204" pitchFamily="34" charset="0"/>
                <a:cs typeface="Arial" panose="020B0604020202020204" pitchFamily="34" charset="0"/>
              </a:rPr>
              <a:t>Analyze financial reports to evaluate business performance</a:t>
            </a:r>
          </a:p>
          <a:p>
            <a:r>
              <a:rPr lang="en-US" dirty="0">
                <a:solidFill>
                  <a:srgbClr val="FFFFFF"/>
                </a:solidFill>
                <a:latin typeface="Arial" panose="020B0604020202020204" pitchFamily="34" charset="0"/>
                <a:cs typeface="Arial" panose="020B0604020202020204" pitchFamily="34" charset="0"/>
              </a:rPr>
              <a:t>Investigate potential fraud</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791195" cy="3515555"/>
          </a:xfrm>
        </p:spPr>
        <p:txBody>
          <a:bodyPr/>
          <a:lstStyle/>
          <a:p>
            <a:r>
              <a:rPr lang="en-US" dirty="0">
                <a:solidFill>
                  <a:srgbClr val="FFFFFF"/>
                </a:solidFill>
                <a:latin typeface="Arial" panose="020B0604020202020204" pitchFamily="34" charset="0"/>
                <a:cs typeface="Arial" panose="020B0604020202020204" pitchFamily="34" charset="0"/>
              </a:rPr>
              <a:t>Confirm financial laws and </a:t>
            </a: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regulations are followed</a:t>
            </a:r>
          </a:p>
          <a:p>
            <a:r>
              <a:rPr lang="en-US" dirty="0">
                <a:solidFill>
                  <a:srgbClr val="FFFFFF"/>
                </a:solidFill>
                <a:latin typeface="Arial" panose="020B0604020202020204" pitchFamily="34" charset="0"/>
                <a:cs typeface="Arial" panose="020B0604020202020204" pitchFamily="34" charset="0"/>
              </a:rPr>
              <a:t>Advise clients on taxes</a:t>
            </a:r>
          </a:p>
          <a:p>
            <a:r>
              <a:rPr lang="en-US" dirty="0">
                <a:solidFill>
                  <a:srgbClr val="FFFFFF"/>
                </a:solidFill>
                <a:latin typeface="Arial" panose="020B0604020202020204" pitchFamily="34" charset="0"/>
                <a:cs typeface="Arial" panose="020B0604020202020204" pitchFamily="34" charset="0"/>
              </a:rPr>
              <a:t>Help companies thrive in times of uncertainty</a:t>
            </a:r>
          </a:p>
          <a:p>
            <a:r>
              <a:rPr lang="en-US" dirty="0">
                <a:solidFill>
                  <a:srgbClr val="FFFFFF"/>
                </a:solidFill>
                <a:latin typeface="Arial" panose="020B0604020202020204" pitchFamily="34" charset="0"/>
                <a:cs typeface="Arial" panose="020B0604020202020204" pitchFamily="34" charset="0"/>
              </a:rPr>
              <a:t>Ensure organizations are environmentally and socially responsible</a:t>
            </a:r>
          </a:p>
          <a:p>
            <a:endParaRPr lang="en-US" dirty="0">
              <a:solidFill>
                <a:srgbClr val="FFFFFF"/>
              </a:solidFill>
            </a:endParaRPr>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descr="A picture containing text, clipart&#10;&#10;Description automatically generated">
            <a:extLst>
              <a:ext uri="{FF2B5EF4-FFF2-40B4-BE49-F238E27FC236}">
                <a16:creationId xmlns:a16="http://schemas.microsoft.com/office/drawing/2014/main" id="{7410BB84-25E1-4BB1-35DC-C0F597393923}"/>
              </a:ext>
            </a:extLst>
          </p:cNvPr>
          <p:cNvPicPr>
            <a:picLocks noChangeAspect="1"/>
          </p:cNvPicPr>
          <p:nvPr/>
        </p:nvPicPr>
        <p:blipFill>
          <a:blip r:embed="rId4"/>
          <a:stretch>
            <a:fillRect/>
          </a:stretch>
        </p:blipFill>
        <p:spPr>
          <a:xfrm>
            <a:off x="9877317" y="6082508"/>
            <a:ext cx="2083887" cy="629558"/>
          </a:xfrm>
          <a:prstGeom prst="rect">
            <a:avLst/>
          </a:prstGeom>
        </p:spPr>
      </p:pic>
    </p:spTree>
    <p:extLst>
      <p:ext uri="{BB962C8B-B14F-4D97-AF65-F5344CB8AC3E}">
        <p14:creationId xmlns:p14="http://schemas.microsoft.com/office/powerpoint/2010/main" val="64238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ircles pattern abstract background">
            <a:extLst>
              <a:ext uri="{FF2B5EF4-FFF2-40B4-BE49-F238E27FC236}">
                <a16:creationId xmlns:a16="http://schemas.microsoft.com/office/drawing/2014/main" id="{2F27C838-34AE-31C8-70B1-61BCFB772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a:bodyPr>
          <a:lstStyle/>
          <a:p>
            <a:r>
              <a:rPr lang="en-US" dirty="0">
                <a:latin typeface="Arial" panose="020B0604020202020204" pitchFamily="34" charset="0"/>
                <a:ea typeface="Roboto" panose="02000000000000000000" pitchFamily="2" charset="0"/>
                <a:cs typeface="Arial" panose="020B0604020202020204" pitchFamily="34" charset="0"/>
              </a:rPr>
              <a:t>What does my role in accounting </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look like?</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latin typeface="Arial" panose="020B0604020202020204" pitchFamily="34" charset="0"/>
                <a:cs typeface="Arial" panose="020B0604020202020204" pitchFamily="34" charset="0"/>
              </a:rPr>
              <a:t>Typical DAY /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990078" y="2611860"/>
            <a:ext cx="6575643" cy="3515555"/>
          </a:xfrm>
          <a:noFill/>
        </p:spPr>
        <p:txBody>
          <a:bodyPr/>
          <a:lstStyle/>
          <a:p>
            <a:r>
              <a:rPr lang="en-US" sz="2800" dirty="0">
                <a:solidFill>
                  <a:srgbClr val="F6F5F6"/>
                </a:solidFill>
                <a:latin typeface="Arial" panose="020B0604020202020204" pitchFamily="34" charset="0"/>
                <a:cs typeface="Arial" panose="020B0604020202020204" pitchFamily="34" charset="0"/>
              </a:rPr>
              <a:t>My first job out of college was…</a:t>
            </a:r>
          </a:p>
          <a:p>
            <a:r>
              <a:rPr lang="en-US" sz="2800" dirty="0">
                <a:solidFill>
                  <a:srgbClr val="F6F5F6"/>
                </a:solidFill>
                <a:latin typeface="Arial" panose="020B0604020202020204" pitchFamily="34" charset="0"/>
                <a:cs typeface="Arial" panose="020B0604020202020204" pitchFamily="34" charset="0"/>
              </a:rPr>
              <a:t>This means I…</a:t>
            </a:r>
          </a:p>
          <a:p>
            <a:r>
              <a:rPr lang="en-US" sz="2800" dirty="0">
                <a:solidFill>
                  <a:srgbClr val="F6F5F6"/>
                </a:solidFill>
                <a:latin typeface="Arial" panose="020B0604020202020204" pitchFamily="34" charset="0"/>
                <a:cs typeface="Arial" panose="020B0604020202020204" pitchFamily="34" charset="0"/>
              </a:rPr>
              <a:t>Now, a day in my life looks like this…</a:t>
            </a:r>
          </a:p>
          <a:p>
            <a:r>
              <a:rPr lang="en-US" sz="2800" dirty="0">
                <a:solidFill>
                  <a:srgbClr val="F6F5F6"/>
                </a:solidFill>
                <a:latin typeface="Arial" panose="020B0604020202020204" pitchFamily="34" charset="0"/>
                <a:cs typeface="Arial" panose="020B0604020202020204" pitchFamily="34" charset="0"/>
              </a:rPr>
              <a:t>I interact with…</a:t>
            </a:r>
          </a:p>
          <a:p>
            <a:r>
              <a:rPr lang="en-US" sz="2800" dirty="0">
                <a:solidFill>
                  <a:srgbClr val="F6F5F6"/>
                </a:solidFill>
                <a:latin typeface="Arial" panose="020B0604020202020204" pitchFamily="34" charset="0"/>
                <a:cs typeface="Arial" panose="020B0604020202020204" pitchFamily="34" charset="0"/>
              </a:rPr>
              <a:t>I rely on skills like…</a:t>
            </a:r>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descr="A picture containing text, clipart&#10;&#10;Description automatically generated">
            <a:extLst>
              <a:ext uri="{FF2B5EF4-FFF2-40B4-BE49-F238E27FC236}">
                <a16:creationId xmlns:a16="http://schemas.microsoft.com/office/drawing/2014/main" id="{795D913F-E4F7-64D2-E8F9-80E5052CE12F}"/>
              </a:ext>
            </a:extLst>
          </p:cNvPr>
          <p:cNvPicPr>
            <a:picLocks noChangeAspect="1"/>
          </p:cNvPicPr>
          <p:nvPr/>
        </p:nvPicPr>
        <p:blipFill>
          <a:blip r:embed="rId4"/>
          <a:stretch>
            <a:fillRect/>
          </a:stretch>
        </p:blipFill>
        <p:spPr>
          <a:xfrm>
            <a:off x="9877317" y="6082508"/>
            <a:ext cx="2083887" cy="629558"/>
          </a:xfrm>
          <a:prstGeom prst="rect">
            <a:avLst/>
          </a:prstGeom>
        </p:spPr>
      </p:pic>
    </p:spTree>
    <p:extLst>
      <p:ext uri="{BB962C8B-B14F-4D97-AF65-F5344CB8AC3E}">
        <p14:creationId xmlns:p14="http://schemas.microsoft.com/office/powerpoint/2010/main" val="2316274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268730" y="353501"/>
            <a:ext cx="10296208" cy="1246699"/>
          </a:xfrm>
        </p:spPr>
        <p:txBody>
          <a:bodyPr/>
          <a:lstStyle/>
          <a:p>
            <a:r>
              <a:rPr lang="en-US" dirty="0">
                <a:latin typeface="Arial" panose="020B0604020202020204" pitchFamily="34" charset="0"/>
                <a:cs typeface="Arial" panose="020B0604020202020204" pitchFamily="34" charset="0"/>
              </a:rPr>
              <a:t>At the heart of every business is…</a:t>
            </a:r>
          </a:p>
        </p:txBody>
      </p:sp>
      <p:pic>
        <p:nvPicPr>
          <p:cNvPr id="18" name="Picture Placeholder 17" descr="Mixed raced employees">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a:blip r:embed="rId3"/>
          <a:srcRect l="23043" r="23043"/>
          <a:stretch/>
        </p:blipFill>
        <p:spPr>
          <a:xfrm>
            <a:off x="0" y="1600200"/>
            <a:ext cx="3054096" cy="3776472"/>
          </a:xfrm>
        </p:spPr>
      </p:pic>
      <p:pic>
        <p:nvPicPr>
          <p:cNvPr id="20" name="Picture Placeholder 19" descr="A delivery drone carrying a package inside a warehouse">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a:blip r:embed="rId4"/>
          <a:srcRect l="27259" r="27259"/>
          <a:stretch/>
        </p:blipFill>
        <p:spPr>
          <a:xfrm>
            <a:off x="3054096" y="1600200"/>
            <a:ext cx="3054096" cy="3776472"/>
          </a:xfrm>
        </p:spPr>
      </p:pic>
      <p:pic>
        <p:nvPicPr>
          <p:cNvPr id="25" name="Picture Placeholder 24" descr="Video camera on stand recording man presenting and holding laptop with one hand">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a:blip r:embed="rId5"/>
          <a:srcRect l="23043" r="23043"/>
          <a:stretch/>
        </p:blipFill>
        <p:spPr>
          <a:xfrm>
            <a:off x="9137904" y="1600200"/>
            <a:ext cx="3054096" cy="3776472"/>
          </a:xfrm>
        </p:spPr>
      </p:pic>
      <p:pic>
        <p:nvPicPr>
          <p:cNvPr id="23" name="Picture Placeholder 22" descr="Team of four people using computer in call center">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a:blip r:embed="rId6"/>
          <a:srcRect l="27276" r="27276"/>
          <a:stretch/>
        </p:blipFill>
        <p:spPr>
          <a:xfrm>
            <a:off x="6083808" y="1600200"/>
            <a:ext cx="3054096" cy="3776472"/>
          </a:xfrm>
        </p:spPr>
      </p:pic>
      <p:sp>
        <p:nvSpPr>
          <p:cNvPr id="15" name="Text Placeholder 40">
            <a:extLst>
              <a:ext uri="{FF2B5EF4-FFF2-40B4-BE49-F238E27FC236}">
                <a16:creationId xmlns:a16="http://schemas.microsoft.com/office/drawing/2014/main" id="{1648A31F-2013-41F7-9749-9860BCAFCCCF}"/>
              </a:ext>
            </a:extLst>
          </p:cNvPr>
          <p:cNvSpPr txBox="1">
            <a:spLocks/>
          </p:cNvSpPr>
          <p:nvPr/>
        </p:nvSpPr>
        <p:spPr>
          <a:xfrm>
            <a:off x="268730"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People</a:t>
            </a:r>
          </a:p>
        </p:txBody>
      </p:sp>
      <p:sp>
        <p:nvSpPr>
          <p:cNvPr id="16" name="Text Placeholder 40">
            <a:extLst>
              <a:ext uri="{FF2B5EF4-FFF2-40B4-BE49-F238E27FC236}">
                <a16:creationId xmlns:a16="http://schemas.microsoft.com/office/drawing/2014/main" id="{91B4B70E-02FC-4D28-BC5A-1A0C537CD981}"/>
              </a:ext>
            </a:extLst>
          </p:cNvPr>
          <p:cNvSpPr txBox="1">
            <a:spLocks/>
          </p:cNvSpPr>
          <p:nvPr/>
        </p:nvSpPr>
        <p:spPr>
          <a:xfrm>
            <a:off x="3376231"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Products</a:t>
            </a:r>
          </a:p>
        </p:txBody>
      </p:sp>
      <p:sp>
        <p:nvSpPr>
          <p:cNvPr id="17" name="Text Placeholder 40">
            <a:extLst>
              <a:ext uri="{FF2B5EF4-FFF2-40B4-BE49-F238E27FC236}">
                <a16:creationId xmlns:a16="http://schemas.microsoft.com/office/drawing/2014/main" id="{8F1653C2-96AB-4AD2-BF0B-DE503FD786C0}"/>
              </a:ext>
            </a:extLst>
          </p:cNvPr>
          <p:cNvSpPr txBox="1">
            <a:spLocks/>
          </p:cNvSpPr>
          <p:nvPr/>
        </p:nvSpPr>
        <p:spPr>
          <a:xfrm>
            <a:off x="6405946" y="5691503"/>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Service</a:t>
            </a:r>
          </a:p>
        </p:txBody>
      </p:sp>
      <p:sp>
        <p:nvSpPr>
          <p:cNvPr id="19" name="Text Placeholder 40">
            <a:extLst>
              <a:ext uri="{FF2B5EF4-FFF2-40B4-BE49-F238E27FC236}">
                <a16:creationId xmlns:a16="http://schemas.microsoft.com/office/drawing/2014/main" id="{D4B50852-CD2E-48C2-B906-0AFA445FE725}"/>
              </a:ext>
            </a:extLst>
          </p:cNvPr>
          <p:cNvSpPr txBox="1">
            <a:spLocks/>
          </p:cNvSpPr>
          <p:nvPr/>
        </p:nvSpPr>
        <p:spPr>
          <a:xfrm>
            <a:off x="9460039" y="5691502"/>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Marketing</a:t>
            </a:r>
          </a:p>
        </p:txBody>
      </p:sp>
    </p:spTree>
    <p:extLst>
      <p:ext uri="{BB962C8B-B14F-4D97-AF65-F5344CB8AC3E}">
        <p14:creationId xmlns:p14="http://schemas.microsoft.com/office/powerpoint/2010/main" val="2158886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Accountants work in all types of organizations</a:t>
            </a:r>
          </a:p>
        </p:txBody>
      </p:sp>
      <p:grpSp>
        <p:nvGrpSpPr>
          <p:cNvPr id="25" name="Group 24">
            <a:extLst>
              <a:ext uri="{FF2B5EF4-FFF2-40B4-BE49-F238E27FC236}">
                <a16:creationId xmlns:a16="http://schemas.microsoft.com/office/drawing/2014/main" id="{98F5A302-D10A-4C5C-BA6A-1D5DC964D32D}"/>
              </a:ext>
            </a:extLst>
          </p:cNvPr>
          <p:cNvGrpSpPr/>
          <p:nvPr/>
        </p:nvGrpSpPr>
        <p:grpSpPr>
          <a:xfrm>
            <a:off x="133037" y="2184400"/>
            <a:ext cx="1736616" cy="4082115"/>
            <a:chOff x="247337" y="2373640"/>
            <a:chExt cx="1473700" cy="3892875"/>
          </a:xfrm>
        </p:grpSpPr>
        <p:sp>
          <p:nvSpPr>
            <p:cNvPr id="4" name="Freeform: Shape 3">
              <a:extLst>
                <a:ext uri="{FF2B5EF4-FFF2-40B4-BE49-F238E27FC236}">
                  <a16:creationId xmlns:a16="http://schemas.microsoft.com/office/drawing/2014/main" id="{E8D5CE97-1203-4CAB-9036-9BED73C9C412}"/>
                </a:ext>
              </a:extLst>
            </p:cNvPr>
            <p:cNvSpPr/>
            <p:nvPr/>
          </p:nvSpPr>
          <p:spPr>
            <a:xfrm>
              <a:off x="2473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Entrepreneur/</a:t>
              </a:r>
              <a:br>
                <a:rPr lang="en-US" sz="1400" kern="1200" dirty="0"/>
              </a:br>
              <a:r>
                <a:rPr lang="en-US" sz="1400" kern="1200" dirty="0"/>
                <a:t>Start-Ups</a:t>
              </a:r>
            </a:p>
          </p:txBody>
        </p:sp>
        <p:sp>
          <p:nvSpPr>
            <p:cNvPr id="6" name="Freeform: Shape 5">
              <a:extLst>
                <a:ext uri="{FF2B5EF4-FFF2-40B4-BE49-F238E27FC236}">
                  <a16:creationId xmlns:a16="http://schemas.microsoft.com/office/drawing/2014/main" id="{B926541C-BD77-4C31-99A5-22DE2FF00FBA}"/>
                </a:ext>
              </a:extLst>
            </p:cNvPr>
            <p:cNvSpPr/>
            <p:nvPr/>
          </p:nvSpPr>
          <p:spPr>
            <a:xfrm>
              <a:off x="247337" y="2973256"/>
              <a:ext cx="1473700" cy="3293259"/>
            </a:xfrm>
            <a:custGeom>
              <a:avLst/>
              <a:gdLst>
                <a:gd name="connsiteX0" fmla="*/ 0 w 1473700"/>
                <a:gd name="connsiteY0" fmla="*/ 0 h 3293259"/>
                <a:gd name="connsiteX1" fmla="*/ 1473700 w 1473700"/>
                <a:gd name="connsiteY1" fmla="*/ 0 h 3293259"/>
                <a:gd name="connsiteX2" fmla="*/ 1473700 w 1473700"/>
                <a:gd name="connsiteY2" fmla="*/ 3293259 h 3293259"/>
                <a:gd name="connsiteX3" fmla="*/ 0 w 1473700"/>
                <a:gd name="connsiteY3" fmla="*/ 3293259 h 3293259"/>
                <a:gd name="connsiteX4" fmla="*/ 0 w 1473700"/>
                <a:gd name="connsiteY4" fmla="*/ 0 h 32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3259">
                  <a:moveTo>
                    <a:pt x="0" y="0"/>
                  </a:moveTo>
                  <a:lnTo>
                    <a:pt x="1473700" y="0"/>
                  </a:lnTo>
                  <a:lnTo>
                    <a:pt x="1473700" y="3293259"/>
                  </a:lnTo>
                  <a:lnTo>
                    <a:pt x="0" y="329325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b="0" kern="1200" dirty="0"/>
            </a:p>
            <a:p>
              <a:pPr marL="285750" lvl="1" indent="-285750" algn="l" defTabSz="2844800">
                <a:lnSpc>
                  <a:spcPct val="90000"/>
                </a:lnSpc>
                <a:spcBef>
                  <a:spcPct val="0"/>
                </a:spcBef>
                <a:spcAft>
                  <a:spcPct val="15000"/>
                </a:spcAft>
                <a:buChar char="•"/>
              </a:pPr>
              <a:endParaRPr lang="en-US" sz="6400" b="1" kern="1200" dirty="0"/>
            </a:p>
          </p:txBody>
        </p:sp>
      </p:grpSp>
      <p:grpSp>
        <p:nvGrpSpPr>
          <p:cNvPr id="24" name="Group 23">
            <a:extLst>
              <a:ext uri="{FF2B5EF4-FFF2-40B4-BE49-F238E27FC236}">
                <a16:creationId xmlns:a16="http://schemas.microsoft.com/office/drawing/2014/main" id="{A7378511-F418-4A4F-98A9-EC1BEE4AF54F}"/>
              </a:ext>
            </a:extLst>
          </p:cNvPr>
          <p:cNvGrpSpPr/>
          <p:nvPr/>
        </p:nvGrpSpPr>
        <p:grpSpPr>
          <a:xfrm>
            <a:off x="2113860" y="2184400"/>
            <a:ext cx="1736616" cy="4073037"/>
            <a:chOff x="1927356" y="2373931"/>
            <a:chExt cx="1476131" cy="3883506"/>
          </a:xfrm>
        </p:grpSpPr>
        <p:sp>
          <p:nvSpPr>
            <p:cNvPr id="8" name="Freeform: Shape 7">
              <a:extLst>
                <a:ext uri="{FF2B5EF4-FFF2-40B4-BE49-F238E27FC236}">
                  <a16:creationId xmlns:a16="http://schemas.microsoft.com/office/drawing/2014/main" id="{A4C4E723-EDD3-4B26-BB92-6641018A71C2}"/>
                </a:ext>
              </a:extLst>
            </p:cNvPr>
            <p:cNvSpPr/>
            <p:nvPr/>
          </p:nvSpPr>
          <p:spPr>
            <a:xfrm>
              <a:off x="1927356"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1282147"/>
                <a:satOff val="1368"/>
                <a:lumOff val="425"/>
                <a:alphaOff val="0"/>
              </a:schemeClr>
            </a:lnRef>
            <a:fillRef idx="1">
              <a:schemeClr val="accent2">
                <a:hueOff val="1282147"/>
                <a:satOff val="1368"/>
                <a:lumOff val="425"/>
                <a:alphaOff val="0"/>
              </a:schemeClr>
            </a:fillRef>
            <a:effectRef idx="0">
              <a:schemeClr val="accent2">
                <a:hueOff val="1282147"/>
                <a:satOff val="1368"/>
                <a:lumOff val="42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Nonprofits</a:t>
              </a:r>
            </a:p>
          </p:txBody>
        </p:sp>
        <p:sp>
          <p:nvSpPr>
            <p:cNvPr id="9" name="Freeform: Shape 8">
              <a:extLst>
                <a:ext uri="{FF2B5EF4-FFF2-40B4-BE49-F238E27FC236}">
                  <a16:creationId xmlns:a16="http://schemas.microsoft.com/office/drawing/2014/main" id="{6B090EFA-2E1A-43D4-AB55-E5D38E75C14E}"/>
                </a:ext>
              </a:extLst>
            </p:cNvPr>
            <p:cNvSpPr/>
            <p:nvPr/>
          </p:nvSpPr>
          <p:spPr>
            <a:xfrm>
              <a:off x="1929787" y="2965001"/>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1341026"/>
                <a:satOff val="2369"/>
                <a:lumOff val="218"/>
                <a:alphaOff val="0"/>
              </a:schemeClr>
            </a:lnRef>
            <a:fillRef idx="1">
              <a:schemeClr val="accent2">
                <a:tint val="40000"/>
                <a:alpha val="90000"/>
                <a:hueOff val="1341026"/>
                <a:satOff val="2369"/>
                <a:lumOff val="218"/>
                <a:alphaOff val="0"/>
              </a:schemeClr>
            </a:fillRef>
            <a:effectRef idx="0">
              <a:schemeClr val="accent2">
                <a:tint val="40000"/>
                <a:alpha val="90000"/>
                <a:hueOff val="1341026"/>
                <a:satOff val="2369"/>
                <a:lumOff val="21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2" name="Group 21">
            <a:extLst>
              <a:ext uri="{FF2B5EF4-FFF2-40B4-BE49-F238E27FC236}">
                <a16:creationId xmlns:a16="http://schemas.microsoft.com/office/drawing/2014/main" id="{EA90EC7E-8CF8-45B4-B4FA-EA4F5C97B9E8}"/>
              </a:ext>
            </a:extLst>
          </p:cNvPr>
          <p:cNvGrpSpPr/>
          <p:nvPr/>
        </p:nvGrpSpPr>
        <p:grpSpPr>
          <a:xfrm>
            <a:off x="6078070" y="2184400"/>
            <a:ext cx="1733600" cy="4066263"/>
            <a:chOff x="5286115" y="2373931"/>
            <a:chExt cx="1474977" cy="3876732"/>
          </a:xfrm>
        </p:grpSpPr>
        <p:sp>
          <p:nvSpPr>
            <p:cNvPr id="12" name="Freeform: Shape 11">
              <a:extLst>
                <a:ext uri="{FF2B5EF4-FFF2-40B4-BE49-F238E27FC236}">
                  <a16:creationId xmlns:a16="http://schemas.microsoft.com/office/drawing/2014/main" id="{531F040B-A748-4B62-BB5F-617926ACEBE0}"/>
                </a:ext>
              </a:extLst>
            </p:cNvPr>
            <p:cNvSpPr/>
            <p:nvPr/>
          </p:nvSpPr>
          <p:spPr>
            <a:xfrm>
              <a:off x="5287392"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3846440"/>
                <a:satOff val="4103"/>
                <a:lumOff val="1275"/>
                <a:alphaOff val="0"/>
              </a:schemeClr>
            </a:lnRef>
            <a:fillRef idx="1">
              <a:schemeClr val="accent2">
                <a:hueOff val="3846440"/>
                <a:satOff val="4103"/>
                <a:lumOff val="1275"/>
                <a:alphaOff val="0"/>
              </a:schemeClr>
            </a:fillRef>
            <a:effectRef idx="0">
              <a:schemeClr val="accent2">
                <a:hueOff val="3846440"/>
                <a:satOff val="4103"/>
                <a:lumOff val="127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Governments</a:t>
              </a:r>
            </a:p>
          </p:txBody>
        </p:sp>
        <p:sp>
          <p:nvSpPr>
            <p:cNvPr id="13" name="Freeform: Shape 12">
              <a:extLst>
                <a:ext uri="{FF2B5EF4-FFF2-40B4-BE49-F238E27FC236}">
                  <a16:creationId xmlns:a16="http://schemas.microsoft.com/office/drawing/2014/main" id="{C13FBF25-BEE7-478F-9AF3-F5152436D673}"/>
                </a:ext>
              </a:extLst>
            </p:cNvPr>
            <p:cNvSpPr/>
            <p:nvPr/>
          </p:nvSpPr>
          <p:spPr>
            <a:xfrm>
              <a:off x="5286115"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4023077"/>
                <a:satOff val="7106"/>
                <a:lumOff val="653"/>
                <a:alphaOff val="0"/>
              </a:schemeClr>
            </a:lnRef>
            <a:fillRef idx="1">
              <a:schemeClr val="accent2">
                <a:tint val="40000"/>
                <a:alpha val="90000"/>
                <a:hueOff val="4023077"/>
                <a:satOff val="7106"/>
                <a:lumOff val="653"/>
                <a:alphaOff val="0"/>
              </a:schemeClr>
            </a:fillRef>
            <a:effectRef idx="0">
              <a:schemeClr val="accent2">
                <a:tint val="40000"/>
                <a:alpha val="90000"/>
                <a:hueOff val="4023077"/>
                <a:satOff val="7106"/>
                <a:lumOff val="653"/>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a:p>
              <a:pPr marL="285750" lvl="1" indent="-285750" algn="l" defTabSz="2844800">
                <a:lnSpc>
                  <a:spcPct val="90000"/>
                </a:lnSpc>
                <a:spcBef>
                  <a:spcPct val="0"/>
                </a:spcBef>
                <a:spcAft>
                  <a:spcPct val="15000"/>
                </a:spcAft>
                <a:buChar char="•"/>
              </a:pPr>
              <a:endParaRPr lang="en-US" sz="6400" kern="1200" dirty="0"/>
            </a:p>
          </p:txBody>
        </p:sp>
      </p:grpSp>
      <p:grpSp>
        <p:nvGrpSpPr>
          <p:cNvPr id="21" name="Group 20">
            <a:extLst>
              <a:ext uri="{FF2B5EF4-FFF2-40B4-BE49-F238E27FC236}">
                <a16:creationId xmlns:a16="http://schemas.microsoft.com/office/drawing/2014/main" id="{7E061AC4-A4EE-4D1A-876D-4FAB4AEF2823}"/>
              </a:ext>
            </a:extLst>
          </p:cNvPr>
          <p:cNvGrpSpPr/>
          <p:nvPr/>
        </p:nvGrpSpPr>
        <p:grpSpPr>
          <a:xfrm>
            <a:off x="8060169" y="2184400"/>
            <a:ext cx="1732099" cy="4065972"/>
            <a:chOff x="6936349" y="2373640"/>
            <a:chExt cx="1476488" cy="3876732"/>
          </a:xfrm>
        </p:grpSpPr>
        <p:sp>
          <p:nvSpPr>
            <p:cNvPr id="16" name="Freeform: Shape 15">
              <a:extLst>
                <a:ext uri="{FF2B5EF4-FFF2-40B4-BE49-F238E27FC236}">
                  <a16:creationId xmlns:a16="http://schemas.microsoft.com/office/drawing/2014/main" id="{09E8BAC4-DCCF-4D74-A798-70FA48B14807}"/>
                </a:ext>
              </a:extLst>
            </p:cNvPr>
            <p:cNvSpPr/>
            <p:nvPr/>
          </p:nvSpPr>
          <p:spPr>
            <a:xfrm>
              <a:off x="69391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6410733"/>
                <a:satOff val="6838"/>
                <a:lumOff val="2126"/>
                <a:alphaOff val="0"/>
              </a:schemeClr>
            </a:lnRef>
            <a:fillRef idx="1">
              <a:schemeClr val="accent2">
                <a:hueOff val="6410733"/>
                <a:satOff val="6838"/>
                <a:lumOff val="2126"/>
                <a:alphaOff val="0"/>
              </a:schemeClr>
            </a:fillRef>
            <a:effectRef idx="0">
              <a:schemeClr val="accent2">
                <a:hueOff val="6410733"/>
                <a:satOff val="6838"/>
                <a:lumOff val="2126"/>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Sports &amp; Entertainment</a:t>
              </a:r>
              <a:endParaRPr lang="en-US"/>
            </a:p>
          </p:txBody>
        </p:sp>
        <p:sp>
          <p:nvSpPr>
            <p:cNvPr id="17" name="Freeform: Shape 16">
              <a:extLst>
                <a:ext uri="{FF2B5EF4-FFF2-40B4-BE49-F238E27FC236}">
                  <a16:creationId xmlns:a16="http://schemas.microsoft.com/office/drawing/2014/main" id="{1537AEDC-6C6A-4DB5-BB2C-353FD6C3EBCA}"/>
                </a:ext>
              </a:extLst>
            </p:cNvPr>
            <p:cNvSpPr/>
            <p:nvPr/>
          </p:nvSpPr>
          <p:spPr>
            <a:xfrm>
              <a:off x="6936349" y="2957936"/>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6705128"/>
                <a:satOff val="11843"/>
                <a:lumOff val="1088"/>
                <a:alphaOff val="0"/>
              </a:schemeClr>
            </a:lnRef>
            <a:fillRef idx="1">
              <a:schemeClr val="accent2">
                <a:tint val="40000"/>
                <a:alpha val="90000"/>
                <a:hueOff val="6705128"/>
                <a:satOff val="11843"/>
                <a:lumOff val="1088"/>
                <a:alphaOff val="0"/>
              </a:schemeClr>
            </a:fillRef>
            <a:effectRef idx="0">
              <a:schemeClr val="accent2">
                <a:tint val="40000"/>
                <a:alpha val="90000"/>
                <a:hueOff val="6705128"/>
                <a:satOff val="11843"/>
                <a:lumOff val="108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0" name="Group 19">
            <a:extLst>
              <a:ext uri="{FF2B5EF4-FFF2-40B4-BE49-F238E27FC236}">
                <a16:creationId xmlns:a16="http://schemas.microsoft.com/office/drawing/2014/main" id="{2C7A6942-655D-4586-BC28-1731B37ABC36}"/>
              </a:ext>
            </a:extLst>
          </p:cNvPr>
          <p:cNvGrpSpPr/>
          <p:nvPr/>
        </p:nvGrpSpPr>
        <p:grpSpPr>
          <a:xfrm>
            <a:off x="10043781" y="2184400"/>
            <a:ext cx="2033919" cy="4065972"/>
            <a:chOff x="10158081" y="2395654"/>
            <a:chExt cx="1668071" cy="3870861"/>
          </a:xfrm>
        </p:grpSpPr>
        <p:sp>
          <p:nvSpPr>
            <p:cNvPr id="18" name="Freeform: Shape 17">
              <a:extLst>
                <a:ext uri="{FF2B5EF4-FFF2-40B4-BE49-F238E27FC236}">
                  <a16:creationId xmlns:a16="http://schemas.microsoft.com/office/drawing/2014/main" id="{84D1C554-B17C-4F7B-B552-1AF6FD756566}"/>
                </a:ext>
              </a:extLst>
            </p:cNvPr>
            <p:cNvSpPr/>
            <p:nvPr/>
          </p:nvSpPr>
          <p:spPr>
            <a:xfrm>
              <a:off x="10158837" y="2395654"/>
              <a:ext cx="1667315" cy="589480"/>
            </a:xfrm>
            <a:custGeom>
              <a:avLst/>
              <a:gdLst>
                <a:gd name="connsiteX0" fmla="*/ 0 w 1667315"/>
                <a:gd name="connsiteY0" fmla="*/ 0 h 589480"/>
                <a:gd name="connsiteX1" fmla="*/ 1667315 w 1667315"/>
                <a:gd name="connsiteY1" fmla="*/ 0 h 589480"/>
                <a:gd name="connsiteX2" fmla="*/ 1667315 w 1667315"/>
                <a:gd name="connsiteY2" fmla="*/ 589480 h 589480"/>
                <a:gd name="connsiteX3" fmla="*/ 0 w 1667315"/>
                <a:gd name="connsiteY3" fmla="*/ 589480 h 589480"/>
                <a:gd name="connsiteX4" fmla="*/ 0 w 1667315"/>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315" h="589480">
                  <a:moveTo>
                    <a:pt x="0" y="0"/>
                  </a:moveTo>
                  <a:lnTo>
                    <a:pt x="1667315" y="0"/>
                  </a:lnTo>
                  <a:lnTo>
                    <a:pt x="1667315" y="589480"/>
                  </a:lnTo>
                  <a:lnTo>
                    <a:pt x="0" y="589480"/>
                  </a:lnTo>
                  <a:lnTo>
                    <a:pt x="0" y="0"/>
                  </a:lnTo>
                  <a:close/>
                </a:path>
              </a:pathLst>
            </a:custGeom>
          </p:spPr>
          <p:style>
            <a:lnRef idx="2">
              <a:schemeClr val="accent2">
                <a:hueOff val="7692880"/>
                <a:satOff val="8205"/>
                <a:lumOff val="2551"/>
                <a:alphaOff val="0"/>
              </a:schemeClr>
            </a:lnRef>
            <a:fillRef idx="1">
              <a:schemeClr val="accent2">
                <a:hueOff val="7692880"/>
                <a:satOff val="8205"/>
                <a:lumOff val="2551"/>
                <a:alphaOff val="0"/>
              </a:schemeClr>
            </a:fillRef>
            <a:effectRef idx="0">
              <a:schemeClr val="accent2">
                <a:hueOff val="7692880"/>
                <a:satOff val="8205"/>
                <a:lumOff val="2551"/>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kern="1200" dirty="0"/>
                <a:t>Accounting &amp; </a:t>
              </a:r>
              <a:br>
                <a:rPr lang="en-US" sz="1400" dirty="0"/>
              </a:br>
              <a:r>
                <a:rPr lang="en-US" sz="1400" kern="1200" dirty="0"/>
                <a:t>Consulting Firms</a:t>
              </a:r>
            </a:p>
          </p:txBody>
        </p:sp>
        <p:sp>
          <p:nvSpPr>
            <p:cNvPr id="19" name="Freeform: Shape 18">
              <a:extLst>
                <a:ext uri="{FF2B5EF4-FFF2-40B4-BE49-F238E27FC236}">
                  <a16:creationId xmlns:a16="http://schemas.microsoft.com/office/drawing/2014/main" id="{291FC2DF-CE01-4FF5-A1FB-2AC2795BA262}"/>
                </a:ext>
              </a:extLst>
            </p:cNvPr>
            <p:cNvSpPr/>
            <p:nvPr/>
          </p:nvSpPr>
          <p:spPr>
            <a:xfrm>
              <a:off x="10158081" y="2974079"/>
              <a:ext cx="1664677" cy="3292436"/>
            </a:xfrm>
            <a:custGeom>
              <a:avLst/>
              <a:gdLst>
                <a:gd name="connsiteX0" fmla="*/ 0 w 1664677"/>
                <a:gd name="connsiteY0" fmla="*/ 0 h 3343485"/>
                <a:gd name="connsiteX1" fmla="*/ 1664677 w 1664677"/>
                <a:gd name="connsiteY1" fmla="*/ 0 h 3343485"/>
                <a:gd name="connsiteX2" fmla="*/ 1664677 w 1664677"/>
                <a:gd name="connsiteY2" fmla="*/ 3343485 h 3343485"/>
                <a:gd name="connsiteX3" fmla="*/ 0 w 1664677"/>
                <a:gd name="connsiteY3" fmla="*/ 3343485 h 3343485"/>
                <a:gd name="connsiteX4" fmla="*/ 0 w 1664677"/>
                <a:gd name="connsiteY4" fmla="*/ 0 h 334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677" h="3343485">
                  <a:moveTo>
                    <a:pt x="0" y="0"/>
                  </a:moveTo>
                  <a:lnTo>
                    <a:pt x="1664677" y="0"/>
                  </a:lnTo>
                  <a:lnTo>
                    <a:pt x="1664677" y="3343485"/>
                  </a:lnTo>
                  <a:lnTo>
                    <a:pt x="0" y="3343485"/>
                  </a:lnTo>
                  <a:lnTo>
                    <a:pt x="0" y="0"/>
                  </a:lnTo>
                  <a:close/>
                </a:path>
              </a:pathLst>
            </a:custGeom>
          </p:spPr>
          <p:style>
            <a:lnRef idx="2">
              <a:schemeClr val="accent2">
                <a:tint val="40000"/>
                <a:alpha val="90000"/>
                <a:hueOff val="8046153"/>
                <a:satOff val="14212"/>
                <a:lumOff val="1305"/>
                <a:alphaOff val="0"/>
              </a:schemeClr>
            </a:lnRef>
            <a:fillRef idx="1">
              <a:schemeClr val="accent2">
                <a:tint val="40000"/>
                <a:alpha val="90000"/>
                <a:hueOff val="8046153"/>
                <a:satOff val="14212"/>
                <a:lumOff val="1305"/>
                <a:alphaOff val="0"/>
              </a:schemeClr>
            </a:fillRef>
            <a:effectRef idx="0">
              <a:schemeClr val="accent2">
                <a:tint val="40000"/>
                <a:alpha val="90000"/>
                <a:hueOff val="8046153"/>
                <a:satOff val="14212"/>
                <a:lumOff val="130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3" name="Group 22">
            <a:extLst>
              <a:ext uri="{FF2B5EF4-FFF2-40B4-BE49-F238E27FC236}">
                <a16:creationId xmlns:a16="http://schemas.microsoft.com/office/drawing/2014/main" id="{0316634C-2D2F-4C02-AF72-F99787991C76}"/>
              </a:ext>
            </a:extLst>
          </p:cNvPr>
          <p:cNvGrpSpPr/>
          <p:nvPr/>
        </p:nvGrpSpPr>
        <p:grpSpPr>
          <a:xfrm>
            <a:off x="4097114" y="2184400"/>
            <a:ext cx="1733756" cy="4066263"/>
            <a:chOff x="3607374" y="2373931"/>
            <a:chExt cx="1473833" cy="3876732"/>
          </a:xfrm>
        </p:grpSpPr>
        <p:sp>
          <p:nvSpPr>
            <p:cNvPr id="10" name="Freeform: Shape 9">
              <a:extLst>
                <a:ext uri="{FF2B5EF4-FFF2-40B4-BE49-F238E27FC236}">
                  <a16:creationId xmlns:a16="http://schemas.microsoft.com/office/drawing/2014/main" id="{449B0636-151A-4882-9A71-929167E59E2F}"/>
                </a:ext>
              </a:extLst>
            </p:cNvPr>
            <p:cNvSpPr/>
            <p:nvPr/>
          </p:nvSpPr>
          <p:spPr>
            <a:xfrm>
              <a:off x="3607374"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2564293"/>
                <a:satOff val="2735"/>
                <a:lumOff val="850"/>
                <a:alphaOff val="0"/>
              </a:schemeClr>
            </a:lnRef>
            <a:fillRef idx="1">
              <a:schemeClr val="accent2">
                <a:hueOff val="2564293"/>
                <a:satOff val="2735"/>
                <a:lumOff val="850"/>
                <a:alphaOff val="0"/>
              </a:schemeClr>
            </a:fillRef>
            <a:effectRef idx="0">
              <a:schemeClr val="accent2">
                <a:hueOff val="2564293"/>
                <a:satOff val="2735"/>
                <a:lumOff val="85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dirty="0"/>
                <a:t>Companies of all Sizes</a:t>
              </a:r>
              <a:endParaRPr lang="en-US" sz="1400" kern="1200" dirty="0"/>
            </a:p>
          </p:txBody>
        </p:sp>
        <p:sp>
          <p:nvSpPr>
            <p:cNvPr id="11" name="Freeform: Shape 10">
              <a:extLst>
                <a:ext uri="{FF2B5EF4-FFF2-40B4-BE49-F238E27FC236}">
                  <a16:creationId xmlns:a16="http://schemas.microsoft.com/office/drawing/2014/main" id="{08820A47-A19A-4133-BC4B-0A366399A484}"/>
                </a:ext>
              </a:extLst>
            </p:cNvPr>
            <p:cNvSpPr/>
            <p:nvPr/>
          </p:nvSpPr>
          <p:spPr>
            <a:xfrm>
              <a:off x="3607507"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2682051"/>
                <a:satOff val="4737"/>
                <a:lumOff val="435"/>
                <a:alphaOff val="0"/>
              </a:schemeClr>
            </a:lnRef>
            <a:fillRef idx="1">
              <a:schemeClr val="accent2">
                <a:tint val="40000"/>
                <a:alpha val="90000"/>
                <a:hueOff val="2682051"/>
                <a:satOff val="4737"/>
                <a:lumOff val="435"/>
                <a:alphaOff val="0"/>
              </a:schemeClr>
            </a:fillRef>
            <a:effectRef idx="0">
              <a:schemeClr val="accent2">
                <a:tint val="40000"/>
                <a:alpha val="90000"/>
                <a:hueOff val="2682051"/>
                <a:satOff val="4737"/>
                <a:lumOff val="43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sp>
        <p:nvSpPr>
          <p:cNvPr id="3" name="TextBox 2">
            <a:extLst>
              <a:ext uri="{FF2B5EF4-FFF2-40B4-BE49-F238E27FC236}">
                <a16:creationId xmlns:a16="http://schemas.microsoft.com/office/drawing/2014/main" id="{6437625D-2FA8-8D1B-8CC2-A9AD24064325}"/>
              </a:ext>
            </a:extLst>
          </p:cNvPr>
          <p:cNvSpPr txBox="1"/>
          <p:nvPr/>
        </p:nvSpPr>
        <p:spPr>
          <a:xfrm>
            <a:off x="10225548" y="3048000"/>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rPr>
              <a:t>Local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Regional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National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International</a:t>
            </a:r>
          </a:p>
        </p:txBody>
      </p:sp>
      <p:sp>
        <p:nvSpPr>
          <p:cNvPr id="5" name="TextBox 4">
            <a:extLst>
              <a:ext uri="{FF2B5EF4-FFF2-40B4-BE49-F238E27FC236}">
                <a16:creationId xmlns:a16="http://schemas.microsoft.com/office/drawing/2014/main" id="{E766A5EF-133F-6138-E6E4-9E7E5D7CF55B}"/>
              </a:ext>
            </a:extLst>
          </p:cNvPr>
          <p:cNvSpPr txBox="1"/>
          <p:nvPr/>
        </p:nvSpPr>
        <p:spPr>
          <a:xfrm>
            <a:off x="208934" y="3048000"/>
            <a:ext cx="16591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1047 Games</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Weav</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Symbrosia</a:t>
            </a:r>
            <a:endParaRPr lang="en-US" dirty="0">
              <a:solidFill>
                <a:schemeClr val="bg1"/>
              </a:solidFill>
            </a:endParaRPr>
          </a:p>
        </p:txBody>
      </p:sp>
      <p:sp>
        <p:nvSpPr>
          <p:cNvPr id="7" name="TextBox 6">
            <a:extLst>
              <a:ext uri="{FF2B5EF4-FFF2-40B4-BE49-F238E27FC236}">
                <a16:creationId xmlns:a16="http://schemas.microsoft.com/office/drawing/2014/main" id="{4625025B-C146-53F3-45E8-A722C97AF122}"/>
              </a:ext>
            </a:extLst>
          </p:cNvPr>
          <p:cNvSpPr txBox="1"/>
          <p:nvPr/>
        </p:nvSpPr>
        <p:spPr>
          <a:xfrm>
            <a:off x="2224546" y="3048000"/>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Habitat for Humanity</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Smithsonian</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World Central Kitchen</a:t>
            </a:r>
          </a:p>
        </p:txBody>
      </p:sp>
      <p:sp>
        <p:nvSpPr>
          <p:cNvPr id="14" name="TextBox 13">
            <a:extLst>
              <a:ext uri="{FF2B5EF4-FFF2-40B4-BE49-F238E27FC236}">
                <a16:creationId xmlns:a16="http://schemas.microsoft.com/office/drawing/2014/main" id="{3775BB9C-03C8-A686-AD87-201006C1CF3F}"/>
              </a:ext>
            </a:extLst>
          </p:cNvPr>
          <p:cNvSpPr txBox="1"/>
          <p:nvPr/>
        </p:nvSpPr>
        <p:spPr>
          <a:xfrm>
            <a:off x="4129546" y="3047999"/>
            <a:ext cx="165919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Apple</a:t>
            </a:r>
            <a:endParaRPr lang="en-US" dirty="0"/>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Ikea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Bank of America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Zappos</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Everlight</a:t>
            </a:r>
            <a:r>
              <a:rPr lang="en-US" dirty="0">
                <a:solidFill>
                  <a:schemeClr val="bg1"/>
                </a:solidFill>
              </a:rPr>
              <a:t> Solar</a:t>
            </a:r>
          </a:p>
        </p:txBody>
      </p:sp>
      <p:sp>
        <p:nvSpPr>
          <p:cNvPr id="15" name="TextBox 14">
            <a:extLst>
              <a:ext uri="{FF2B5EF4-FFF2-40B4-BE49-F238E27FC236}">
                <a16:creationId xmlns:a16="http://schemas.microsoft.com/office/drawing/2014/main" id="{B9A4A05B-8F13-0B2F-5BF2-0EBB8F1835F8}"/>
              </a:ext>
            </a:extLst>
          </p:cNvPr>
          <p:cNvSpPr txBox="1"/>
          <p:nvPr/>
        </p:nvSpPr>
        <p:spPr>
          <a:xfrm>
            <a:off x="6157451" y="3048000"/>
            <a:ext cx="165919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City Government</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FBI</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NASA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Military</a:t>
            </a:r>
            <a:endParaRPr lang="en-US" dirty="0"/>
          </a:p>
        </p:txBody>
      </p:sp>
      <p:sp>
        <p:nvSpPr>
          <p:cNvPr id="27" name="TextBox 26">
            <a:extLst>
              <a:ext uri="{FF2B5EF4-FFF2-40B4-BE49-F238E27FC236}">
                <a16:creationId xmlns:a16="http://schemas.microsoft.com/office/drawing/2014/main" id="{AD9A3A8E-8886-16BE-05C5-E3FEF4799B5D}"/>
              </a:ext>
            </a:extLst>
          </p:cNvPr>
          <p:cNvSpPr txBox="1"/>
          <p:nvPr/>
        </p:nvSpPr>
        <p:spPr>
          <a:xfrm>
            <a:off x="8222225" y="3047999"/>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rPr>
              <a:t>NFL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TikTok</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Disney</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Netflix</a:t>
            </a:r>
          </a:p>
        </p:txBody>
      </p:sp>
    </p:spTree>
    <p:extLst>
      <p:ext uri="{BB962C8B-B14F-4D97-AF65-F5344CB8AC3E}">
        <p14:creationId xmlns:p14="http://schemas.microsoft.com/office/powerpoint/2010/main" val="143257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994" name="Google Shape;3994;p5" descr="A picture containing laser, jellyfish, night sky&#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95" name="Google Shape;3995;p5"/>
          <p:cNvSpPr txBox="1">
            <a:spLocks noGrp="1"/>
          </p:cNvSpPr>
          <p:nvPr>
            <p:ph type="title"/>
          </p:nvPr>
        </p:nvSpPr>
        <p:spPr>
          <a:xfrm>
            <a:off x="453208" y="1626092"/>
            <a:ext cx="5463200" cy="2034400"/>
          </a:xfrm>
          <a:prstGeom prst="rect">
            <a:avLst/>
          </a:prstGeom>
          <a:noFill/>
          <a:ln>
            <a:noFill/>
          </a:ln>
        </p:spPr>
        <p:txBody>
          <a:bodyPr spcFirstLastPara="1" wrap="square" lIns="91433" tIns="45700" rIns="91433" bIns="45700" anchor="t" anchorCtr="0">
            <a:noAutofit/>
          </a:bodyPr>
          <a:lstStyle/>
          <a:p>
            <a:pPr>
              <a:lnSpc>
                <a:spcPct val="100000"/>
              </a:lnSpc>
              <a:buClr>
                <a:schemeClr val="lt1"/>
              </a:buClr>
              <a:buSzPts val="3000"/>
            </a:pPr>
            <a:r>
              <a:rPr lang="en" sz="4000" dirty="0">
                <a:solidFill>
                  <a:schemeClr val="lt1"/>
                </a:solidFill>
                <a:latin typeface="Roboto" panose="02000000000000000000" pitchFamily="2" charset="0"/>
                <a:ea typeface="Roboto" panose="02000000000000000000" pitchFamily="2" charset="0"/>
                <a:cs typeface="Roboto Thin"/>
                <a:sym typeface="Roboto Thin"/>
              </a:rPr>
              <a:t>Accountants</a:t>
            </a:r>
            <a:br>
              <a:rPr lang="en" sz="4000" dirty="0">
                <a:solidFill>
                  <a:schemeClr val="lt1"/>
                </a:solidFill>
                <a:latin typeface="Roboto" panose="02000000000000000000" pitchFamily="2" charset="0"/>
                <a:ea typeface="Roboto" panose="02000000000000000000" pitchFamily="2" charset="0"/>
                <a:cs typeface="Roboto Thin"/>
                <a:sym typeface="Roboto Thin"/>
              </a:rPr>
            </a:br>
            <a:r>
              <a:rPr lang="en" sz="4000" dirty="0">
                <a:solidFill>
                  <a:schemeClr val="lt1"/>
                </a:solidFill>
                <a:latin typeface="Roboto" panose="02000000000000000000" pitchFamily="2" charset="0"/>
                <a:ea typeface="Roboto" panose="02000000000000000000" pitchFamily="2" charset="0"/>
                <a:cs typeface="Roboto Thin"/>
                <a:sym typeface="Roboto Thin"/>
              </a:rPr>
              <a:t>have many </a:t>
            </a:r>
            <a:endParaRPr sz="4000" b="1" dirty="0">
              <a:latin typeface="Roboto" panose="02000000000000000000" pitchFamily="2" charset="0"/>
              <a:ea typeface="Roboto" panose="02000000000000000000" pitchFamily="2" charset="0"/>
            </a:endParaRPr>
          </a:p>
        </p:txBody>
      </p:sp>
      <p:pic>
        <p:nvPicPr>
          <p:cNvPr id="3996" name="Google Shape;3996;p5"/>
          <p:cNvPicPr preferRelativeResize="0"/>
          <p:nvPr/>
        </p:nvPicPr>
        <p:blipFill rotWithShape="1">
          <a:blip r:embed="rId4">
            <a:alphaModFix/>
          </a:blip>
          <a:srcRect/>
          <a:stretch/>
        </p:blipFill>
        <p:spPr>
          <a:xfrm>
            <a:off x="4959699" y="-5917"/>
            <a:ext cx="6861144" cy="6861144"/>
          </a:xfrm>
          <a:prstGeom prst="rect">
            <a:avLst/>
          </a:prstGeom>
          <a:noFill/>
          <a:ln>
            <a:noFill/>
          </a:ln>
        </p:spPr>
      </p:pic>
      <p:sp>
        <p:nvSpPr>
          <p:cNvPr id="3997" name="Google Shape;3997;p5"/>
          <p:cNvSpPr/>
          <p:nvPr/>
        </p:nvSpPr>
        <p:spPr>
          <a:xfrm>
            <a:off x="6965481" y="2984183"/>
            <a:ext cx="2844800" cy="922400"/>
          </a:xfrm>
          <a:prstGeom prst="rect">
            <a:avLst/>
          </a:prstGeom>
          <a:noFill/>
          <a:ln>
            <a:noFill/>
          </a:ln>
        </p:spPr>
        <p:txBody>
          <a:bodyPr spcFirstLastPara="1" wrap="square" lIns="378333" tIns="330000" rIns="378333" bIns="330000" anchor="ctr" anchorCtr="0">
            <a:noAutofit/>
          </a:bodyPr>
          <a:lstStyle/>
          <a:p>
            <a:pPr marL="0" marR="0" lvl="0" indent="0" algn="ctr" defTabSz="1219170" rtl="0" eaLnBrk="1" fontAlgn="auto" latinLnBrk="0" hangingPunct="1">
              <a:lnSpc>
                <a:spcPct val="90000"/>
              </a:lnSpc>
              <a:spcBef>
                <a:spcPts val="0"/>
              </a:spcBef>
              <a:spcAft>
                <a:spcPts val="0"/>
              </a:spcAft>
              <a:buClr>
                <a:srgbClr val="72246C"/>
              </a:buClr>
              <a:buSzPts val="1700"/>
              <a:buFontTx/>
              <a:buNone/>
              <a:tabLst/>
              <a:defRPr/>
            </a:pP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Owner/</a:t>
            </a:r>
            <a:b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b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CEO</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8" name="Google Shape;3998;p5"/>
          <p:cNvSpPr/>
          <p:nvPr/>
        </p:nvSpPr>
        <p:spPr>
          <a:xfrm>
            <a:off x="7514236" y="1068411"/>
            <a:ext cx="1798400" cy="660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Chief Financial Officer (CFO)</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9" name="Google Shape;3999;p5"/>
          <p:cNvSpPr/>
          <p:nvPr/>
        </p:nvSpPr>
        <p:spPr>
          <a:xfrm>
            <a:off x="9257135" y="1611066"/>
            <a:ext cx="1909059"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Tax</a:t>
            </a:r>
            <a:b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b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Adviser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0" name="Google Shape;4000;p5"/>
          <p:cNvSpPr/>
          <p:nvPr/>
        </p:nvSpPr>
        <p:spPr>
          <a:xfrm>
            <a:off x="9326265" y="3747700"/>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Financial Planner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1" name="Google Shape;4001;p5"/>
          <p:cNvSpPr/>
          <p:nvPr/>
        </p:nvSpPr>
        <p:spPr>
          <a:xfrm>
            <a:off x="7526293" y="4772424"/>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Data Analyst</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2" name="Google Shape;4002;p5"/>
          <p:cNvSpPr/>
          <p:nvPr/>
        </p:nvSpPr>
        <p:spPr>
          <a:xfrm>
            <a:off x="5573244" y="3747700"/>
            <a:ext cx="2004714" cy="1532000"/>
          </a:xfrm>
          <a:prstGeom prst="rect">
            <a:avLst/>
          </a:prstGeom>
          <a:noFill/>
          <a:ln>
            <a:noFill/>
          </a:ln>
        </p:spPr>
        <p:txBody>
          <a:bodyPr spcFirstLastPara="1" wrap="square" lIns="311167" tIns="271600" rIns="311167" bIns="2716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Audit Manager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3" name="Google Shape;4003;p5"/>
          <p:cNvSpPr/>
          <p:nvPr/>
        </p:nvSpPr>
        <p:spPr>
          <a:xfrm>
            <a:off x="5684603" y="2069343"/>
            <a:ext cx="1770800" cy="6452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lang="en-US" sz="1600" b="1" kern="0" dirty="0">
                <a:solidFill>
                  <a:srgbClr val="000000"/>
                </a:solidFill>
                <a:latin typeface="Arial"/>
                <a:ea typeface="Arial"/>
                <a:cs typeface="Arial"/>
                <a:sym typeface="Arial"/>
              </a:rPr>
              <a:t>Forensic Accountant</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4" name="Google Shape;4004;p5"/>
          <p:cNvSpPr txBox="1"/>
          <p:nvPr/>
        </p:nvSpPr>
        <p:spPr>
          <a:xfrm>
            <a:off x="371157" y="2271865"/>
            <a:ext cx="5126800" cy="3922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FFC000"/>
              </a:buClr>
              <a:buSzPts val="4500"/>
              <a:buFontTx/>
              <a:buNone/>
              <a:tabLst/>
              <a:defRPr/>
            </a:pPr>
            <a:br>
              <a:rPr kumimoji="0" lang="en" sz="4400" b="1" i="0" u="none" strike="noStrike" kern="0" cap="none" spc="0" normalizeH="0" baseline="0" noProof="0" dirty="0">
                <a:ln>
                  <a:noFill/>
                </a:ln>
                <a:solidFill>
                  <a:srgbClr val="FFC000"/>
                </a:solidFill>
                <a:effectLst/>
                <a:uLnTx/>
                <a:uFillTx/>
                <a:latin typeface="Arial"/>
                <a:ea typeface="Arial"/>
                <a:cs typeface="Arial"/>
                <a:sym typeface="Arial"/>
              </a:rPr>
            </a:br>
            <a:r>
              <a:rPr kumimoji="0" lang="en" sz="6000" b="1" i="0" u="none" strike="noStrike" kern="0" cap="none" spc="0" normalizeH="0" baseline="0" noProof="0" dirty="0">
                <a:ln>
                  <a:noFill/>
                </a:ln>
                <a:solidFill>
                  <a:srgbClr val="FFC000"/>
                </a:solidFill>
                <a:effectLst/>
                <a:uLnTx/>
                <a:uFillTx/>
                <a:latin typeface="Arial"/>
                <a:ea typeface="Arial"/>
                <a:cs typeface="Arial"/>
                <a:sym typeface="Arial"/>
              </a:rPr>
              <a:t>opportunities</a:t>
            </a:r>
            <a:endParaRPr kumimoji="0"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46508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786437" y="637776"/>
            <a:ext cx="3799040" cy="1821107"/>
          </a:xfrm>
        </p:spPr>
        <p:txBody>
          <a:bodyPr anchor="t" anchorCtr="0">
            <a:normAutofit fontScale="90000"/>
          </a:bodyPr>
          <a:lstStyle/>
          <a:p>
            <a:r>
              <a:rPr lang="en-US" dirty="0">
                <a:latin typeface="Roboto"/>
                <a:ea typeface="Roboto"/>
                <a:cs typeface="Roboto"/>
              </a:rPr>
              <a:t>CPA or </a:t>
            </a:r>
            <a:br>
              <a:rPr lang="en-US" dirty="0">
                <a:latin typeface="Roboto"/>
                <a:ea typeface="Roboto"/>
                <a:cs typeface="Roboto"/>
              </a:rPr>
            </a:br>
            <a:r>
              <a:rPr lang="en-US" dirty="0">
                <a:latin typeface="Roboto"/>
                <a:ea typeface="Roboto"/>
                <a:cs typeface="Roboto"/>
              </a:rPr>
              <a:t>accountant? </a:t>
            </a:r>
            <a:br>
              <a:rPr lang="en-US" dirty="0">
                <a:latin typeface="Roboto"/>
                <a:ea typeface="Roboto"/>
                <a:cs typeface="Roboto"/>
              </a:rPr>
            </a:br>
            <a:endParaRPr lang="en-US" dirty="0">
              <a:latin typeface="Roboto"/>
              <a:ea typeface="Roboto"/>
              <a:cs typeface="Roboto"/>
            </a:endParaRPr>
          </a:p>
        </p:txBody>
      </p:sp>
      <p:pic>
        <p:nvPicPr>
          <p:cNvPr id="14" name="Picture Placeholder 13" descr="Adviser talking with client">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13855" r="13728"/>
          <a:stretch/>
        </p:blipFill>
        <p:spPr>
          <a:xfrm>
            <a:off x="-1" y="1"/>
            <a:ext cx="7465513"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786437" y="1930400"/>
            <a:ext cx="3970338" cy="1600200"/>
          </a:xfrm>
        </p:spPr>
        <p:txBody>
          <a:bodyPr>
            <a:noAutofit/>
          </a:bodyPr>
          <a:lstStyle/>
          <a:p>
            <a:r>
              <a:rPr lang="en-US" sz="1600" dirty="0"/>
              <a:t>CPA stands for Certified Public Accountant. </a:t>
            </a:r>
          </a:p>
          <a:p>
            <a:r>
              <a:rPr lang="en-US" sz="1600" dirty="0"/>
              <a:t>CPAs are accountants, but accountants are not necessarily CPAs. </a:t>
            </a:r>
          </a:p>
          <a:p>
            <a:r>
              <a:rPr lang="en-US" sz="1600" dirty="0"/>
              <a:t>If you're a CPA, you: </a:t>
            </a:r>
          </a:p>
          <a:p>
            <a:endParaRPr lang="en-US" sz="1600" dirty="0"/>
          </a:p>
        </p:txBody>
      </p:sp>
      <p:sp>
        <p:nvSpPr>
          <p:cNvPr id="4" name="TextBox 3">
            <a:extLst>
              <a:ext uri="{FF2B5EF4-FFF2-40B4-BE49-F238E27FC236}">
                <a16:creationId xmlns:a16="http://schemas.microsoft.com/office/drawing/2014/main" id="{AE88CA41-96BB-4AFC-9189-B6FF7D345F6A}"/>
              </a:ext>
            </a:extLst>
          </p:cNvPr>
          <p:cNvSpPr txBox="1"/>
          <p:nvPr/>
        </p:nvSpPr>
        <p:spPr>
          <a:xfrm>
            <a:off x="7694112" y="3530562"/>
            <a:ext cx="4612188" cy="2585323"/>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solidFill>
                <a:latin typeface="Gill Sans MT"/>
              </a:rPr>
              <a:t>Face a higher earning potential.</a:t>
            </a:r>
            <a:br>
              <a:rPr kumimoji="0" lang="en-US" sz="1800" i="0" u="none" strike="noStrike" kern="1200" cap="none" spc="0" normalizeH="0" baseline="0" noProof="0" dirty="0">
                <a:ln>
                  <a:noFill/>
                </a:ln>
                <a:solidFill>
                  <a:prstClr val="white"/>
                </a:solidFill>
                <a:effectLst/>
                <a:uLnTx/>
                <a:uFillTx/>
                <a:latin typeface="Gill Sans MT"/>
                <a:ea typeface="+mn-ea"/>
                <a:cs typeface="+mn-cs"/>
              </a:rPr>
            </a:b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Garner more trust and 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Experience greater job security.</a:t>
            </a:r>
          </a:p>
          <a:p>
            <a:pPr marR="0" lvl="0" algn="l" defTabSz="914400" rtl="0" eaLnBrk="1" fontAlgn="auto" latinLnBrk="0" hangingPunct="1">
              <a:lnSpc>
                <a:spcPct val="100000"/>
              </a:lnSpc>
              <a:spcBef>
                <a:spcPts val="0"/>
              </a:spcBef>
              <a:spcAft>
                <a:spcPts val="0"/>
              </a:spcAft>
              <a:buClrTx/>
              <a:buSzTx/>
              <a:tabLst/>
              <a:defRPr/>
            </a:pP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Can become even more specialized.</a:t>
            </a:r>
            <a:br>
              <a:rPr kumimoji="0" lang="en-US" sz="1800" i="0" u="none" strike="noStrike" kern="1200" cap="none" spc="0" normalizeH="0" baseline="0" noProof="0" dirty="0">
                <a:ln>
                  <a:noFill/>
                </a:ln>
                <a:solidFill>
                  <a:prstClr val="white"/>
                </a:solidFill>
                <a:effectLst/>
                <a:uLnTx/>
                <a:uFillTx/>
                <a:latin typeface="Gill Sans MT"/>
                <a:ea typeface="+mn-ea"/>
                <a:cs typeface="+mn-cs"/>
              </a:rPr>
            </a:b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Take on highly valued, consulting roles.</a:t>
            </a:r>
          </a:p>
        </p:txBody>
      </p:sp>
    </p:spTree>
    <p:extLst>
      <p:ext uri="{BB962C8B-B14F-4D97-AF65-F5344CB8AC3E}">
        <p14:creationId xmlns:p14="http://schemas.microsoft.com/office/powerpoint/2010/main" val="3375185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1"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6"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r="30" b="1"/>
          <a:stretch/>
        </p:blipFill>
        <p:spPr>
          <a:xfrm>
            <a:off x="20" y="1"/>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l="28" r="1" b="1"/>
          <a:stretch/>
        </p:blipFill>
        <p:spPr>
          <a:xfrm>
            <a:off x="3046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8" name="Picture Placeholder 17" descr="Group of students working in library">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5"/>
          <a:srcRect l="6936" r="39180" b="2"/>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r="29" b="1"/>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38" name="Rectangle 37">
            <a:extLst>
              <a:ext uri="{FF2B5EF4-FFF2-40B4-BE49-F238E27FC236}">
                <a16:creationId xmlns:a16="http://schemas.microsoft.com/office/drawing/2014/main" id="{34F32A54-C851-4ADC-B81A-DEE6F5A0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vert="horz" wrap="square" lIns="0" tIns="0" rIns="0" bIns="0" rtlCol="0" anchor="t" anchorCtr="0">
            <a:normAutofit fontScale="90000"/>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Could accounting be right for you?</a:t>
            </a:r>
          </a:p>
        </p:txBody>
      </p:sp>
    </p:spTree>
    <p:extLst>
      <p:ext uri="{BB962C8B-B14F-4D97-AF65-F5344CB8AC3E}">
        <p14:creationId xmlns:p14="http://schemas.microsoft.com/office/powerpoint/2010/main" val="1689534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Content Placeholder 7" descr="Back of people's heads and raised hands at corporate presentation with speaker and whiteboard out of focus in background">
            <a:extLst>
              <a:ext uri="{FF2B5EF4-FFF2-40B4-BE49-F238E27FC236}">
                <a16:creationId xmlns:a16="http://schemas.microsoft.com/office/drawing/2014/main" id="{D447F0BE-8320-49A5-B8D8-332DB016962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541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278392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Student Resources</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49538" y="1493141"/>
            <a:ext cx="11090274" cy="3979625"/>
          </a:xfrm>
        </p:spPr>
        <p:txBody>
          <a:bodyPr/>
          <a:lstStyle/>
          <a:p>
            <a:pPr marL="0" indent="0">
              <a:buNone/>
            </a:pPr>
            <a:r>
              <a:rPr lang="en-US" sz="2600" dirty="0">
                <a:hlinkClick r:id="rId3"/>
              </a:rPr>
              <a:t>MNCPA Scholars Program</a:t>
            </a:r>
            <a:endParaRPr lang="en-US" sz="2600" dirty="0"/>
          </a:p>
          <a:p>
            <a:pPr marL="0" indent="0">
              <a:buNone/>
            </a:pPr>
            <a:r>
              <a:rPr lang="en-US" sz="2600" dirty="0">
                <a:hlinkClick r:id="rId4"/>
              </a:rPr>
              <a:t>North Star Promise</a:t>
            </a:r>
            <a:endParaRPr lang="en-US" sz="2600" dirty="0"/>
          </a:p>
          <a:p>
            <a:pPr marL="0" indent="0">
              <a:buNone/>
            </a:pPr>
            <a:r>
              <a:rPr lang="en-US" sz="2600" dirty="0"/>
              <a:t>FAFSA help</a:t>
            </a:r>
          </a:p>
          <a:p>
            <a:pPr lvl="1"/>
            <a:r>
              <a:rPr lang="en-US" sz="2600" dirty="0">
                <a:hlinkClick r:id="rId5"/>
              </a:rPr>
              <a:t>College Possible</a:t>
            </a:r>
            <a:endParaRPr lang="en-US" sz="2600" dirty="0"/>
          </a:p>
          <a:p>
            <a:pPr lvl="1"/>
            <a:r>
              <a:rPr lang="en-US" sz="2600" dirty="0">
                <a:hlinkClick r:id="rId6"/>
              </a:rPr>
              <a:t>Achieve Twin Cities</a:t>
            </a:r>
            <a:endParaRPr lang="en-US" sz="2600" dirty="0"/>
          </a:p>
          <a:p>
            <a:pPr marL="0" indent="0">
              <a:buNone/>
            </a:pPr>
            <a:r>
              <a:rPr lang="en-US" sz="2600" dirty="0">
                <a:hlinkClick r:id="rId3"/>
              </a:rPr>
              <a:t>MNCPA</a:t>
            </a:r>
            <a:endParaRPr lang="en-US" sz="2600" dirty="0"/>
          </a:p>
          <a:p>
            <a:pPr lvl="1"/>
            <a:r>
              <a:rPr lang="en-US" sz="2600" dirty="0"/>
              <a:t>CPA exam and certification information</a:t>
            </a:r>
          </a:p>
          <a:p>
            <a:pPr lvl="1"/>
            <a:r>
              <a:rPr lang="en-US" sz="2600" dirty="0"/>
              <a:t>Scholarships/financial assistance information</a:t>
            </a:r>
          </a:p>
          <a:p>
            <a:pPr lvl="1"/>
            <a:endParaRPr lang="en-US" sz="2600" dirty="0"/>
          </a:p>
          <a:p>
            <a:pPr lvl="1"/>
            <a:endParaRPr lang="en-US" sz="2600" dirty="0"/>
          </a:p>
          <a:p>
            <a:pPr lvl="1"/>
            <a:endParaRPr lang="en-US" sz="2600" dirty="0"/>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7"/>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2298925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Shape 3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3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4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 name="Group 4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5" name="Freeform: Shape 4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75" name="Rectangle 4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1673" y="-246754"/>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611851" y="2620736"/>
            <a:ext cx="3565525" cy="1731656"/>
          </a:xfrm>
        </p:spPr>
        <p:txBody>
          <a:bodyPr vert="horz" wrap="square" lIns="0" tIns="0" rIns="0" bIns="0" rtlCol="0">
            <a:normAutofit/>
          </a:bodyPr>
          <a:lstStyle/>
          <a:p>
            <a:pPr marL="0" indent="0">
              <a:lnSpc>
                <a:spcPct val="100000"/>
              </a:lnSpc>
            </a:pPr>
            <a:r>
              <a:rPr lang="en-US" sz="2000" kern="1200" dirty="0">
                <a:latin typeface="+mn-lt"/>
                <a:ea typeface="+mn-ea"/>
                <a:cs typeface="+mn-cs"/>
              </a:rPr>
              <a:t>Presenter name</a:t>
            </a:r>
          </a:p>
          <a:p>
            <a:pPr marL="0" indent="0">
              <a:lnSpc>
                <a:spcPct val="100000"/>
              </a:lnSpc>
            </a:pPr>
            <a:r>
              <a:rPr lang="en-US" sz="2000" kern="1200" dirty="0">
                <a:latin typeface="+mn-lt"/>
                <a:ea typeface="+mn-ea"/>
                <a:cs typeface="+mn-cs"/>
              </a:rPr>
              <a:t>Email address</a:t>
            </a:r>
          </a:p>
          <a:p>
            <a:pPr marL="0" indent="0">
              <a:lnSpc>
                <a:spcPct val="100000"/>
              </a:lnSpc>
            </a:pPr>
            <a:r>
              <a:rPr lang="en-US" sz="2000" kern="1200" dirty="0">
                <a:latin typeface="+mn-lt"/>
                <a:ea typeface="+mn-ea"/>
                <a:cs typeface="+mn-cs"/>
              </a:rPr>
              <a:t>Website address</a:t>
            </a:r>
          </a:p>
        </p:txBody>
      </p:sp>
      <p:grpSp>
        <p:nvGrpSpPr>
          <p:cNvPr id="76" name="Group 51">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53" name="Freeform: Shape 52">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53">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12635" r="25727"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78" name="Rectangle 55">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57">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1EC0E55-BF33-8883-72B0-7B4FBEC918D1}"/>
              </a:ext>
            </a:extLst>
          </p:cNvPr>
          <p:cNvPicPr>
            <a:picLocks noChangeAspect="1"/>
          </p:cNvPicPr>
          <p:nvPr/>
        </p:nvPicPr>
        <p:blipFill>
          <a:blip r:embed="rId4"/>
          <a:stretch>
            <a:fillRect/>
          </a:stretch>
        </p:blipFill>
        <p:spPr>
          <a:xfrm>
            <a:off x="357807" y="5866232"/>
            <a:ext cx="2083887" cy="629558"/>
          </a:xfrm>
          <a:prstGeom prst="rect">
            <a:avLst/>
          </a:prstGeom>
        </p:spPr>
      </p:pic>
    </p:spTree>
    <p:extLst>
      <p:ext uri="{BB962C8B-B14F-4D97-AF65-F5344CB8AC3E}">
        <p14:creationId xmlns:p14="http://schemas.microsoft.com/office/powerpoint/2010/main" val="3247798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Optional Activities</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49538" y="1358900"/>
            <a:ext cx="10423262" cy="5283199"/>
          </a:xfrm>
        </p:spPr>
        <p:txBody>
          <a:bodyPr/>
          <a:lstStyle/>
          <a:p>
            <a:r>
              <a:rPr lang="en-US" sz="2800" dirty="0"/>
              <a:t>2-minute activities: </a:t>
            </a:r>
          </a:p>
          <a:p>
            <a:pPr lvl="1"/>
            <a:r>
              <a:rPr lang="en-US" sz="2400" dirty="0"/>
              <a:t>Quiz:  What kind of accountant are you?</a:t>
            </a:r>
          </a:p>
          <a:p>
            <a:pPr lvl="1"/>
            <a:r>
              <a:rPr lang="en-US" sz="2400" dirty="0"/>
              <a:t>Video: 5 most interesting fields in accounting</a:t>
            </a:r>
          </a:p>
          <a:p>
            <a:r>
              <a:rPr lang="en-US" sz="2800" dirty="0"/>
              <a:t>10–15-minute activity:</a:t>
            </a:r>
          </a:p>
          <a:p>
            <a:pPr lvl="1"/>
            <a:r>
              <a:rPr lang="en-US" sz="2400" dirty="0"/>
              <a:t>Shark Tank</a:t>
            </a:r>
          </a:p>
          <a:p>
            <a:r>
              <a:rPr lang="en-US" sz="2800" dirty="0"/>
              <a:t>25-minute activities:</a:t>
            </a:r>
          </a:p>
          <a:p>
            <a:pPr lvl="1"/>
            <a:r>
              <a:rPr lang="en-US" sz="2400" dirty="0"/>
              <a:t>Mapping connections</a:t>
            </a:r>
          </a:p>
          <a:p>
            <a:pPr lvl="1"/>
            <a:r>
              <a:rPr lang="en-US" sz="2400" dirty="0"/>
              <a:t>Forensic accounting</a:t>
            </a:r>
          </a:p>
          <a:p>
            <a:pPr lvl="1"/>
            <a:r>
              <a:rPr lang="en-US" sz="2400" dirty="0"/>
              <a:t>Mix and match</a:t>
            </a:r>
          </a:p>
          <a:p>
            <a:endParaRPr lang="en-US" sz="3200" dirty="0"/>
          </a:p>
          <a:p>
            <a:pPr lvl="1"/>
            <a:endParaRPr lang="en-US" sz="2600" dirty="0"/>
          </a:p>
          <a:p>
            <a:pPr lvl="1"/>
            <a:endParaRPr lang="en-US" sz="2600" dirty="0"/>
          </a:p>
          <a:p>
            <a:pPr lvl="1"/>
            <a:endParaRPr lang="en-US" sz="2600" dirty="0"/>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3"/>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223868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Quiz: What kind of accountant are you?</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656263" y="1921666"/>
            <a:ext cx="5735637" cy="3979625"/>
          </a:xfrm>
        </p:spPr>
        <p:txBody>
          <a:bodyPr/>
          <a:lstStyle/>
          <a:p>
            <a:pPr marL="0" indent="0">
              <a:buNone/>
            </a:pPr>
            <a:r>
              <a:rPr lang="en-US" sz="3200" dirty="0"/>
              <a:t>Follow the QR Code and take a short quiz to find out what type of accountant you are!</a:t>
            </a:r>
            <a:endParaRPr lang="en-US" sz="2600" dirty="0"/>
          </a:p>
          <a:p>
            <a:pPr lvl="1"/>
            <a:endParaRPr lang="en-US" sz="2600" dirty="0"/>
          </a:p>
        </p:txBody>
      </p:sp>
      <p:pic>
        <p:nvPicPr>
          <p:cNvPr id="5" name="Picture 4" descr="Qr code&#10;&#10;Description automatically generated">
            <a:extLst>
              <a:ext uri="{FF2B5EF4-FFF2-40B4-BE49-F238E27FC236}">
                <a16:creationId xmlns:a16="http://schemas.microsoft.com/office/drawing/2014/main" id="{30EC4D17-9C3E-4DA9-A215-073160AEDBE4}"/>
              </a:ext>
            </a:extLst>
          </p:cNvPr>
          <p:cNvPicPr>
            <a:picLocks noChangeAspect="1"/>
          </p:cNvPicPr>
          <p:nvPr/>
        </p:nvPicPr>
        <p:blipFill>
          <a:blip r:embed="rId3"/>
          <a:stretch>
            <a:fillRect/>
          </a:stretch>
        </p:blipFill>
        <p:spPr>
          <a:xfrm>
            <a:off x="990078" y="1881274"/>
            <a:ext cx="3632721" cy="3632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4664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5 most interesting fields">
            <a:hlinkClick r:id="" action="ppaction://media"/>
            <a:extLst>
              <a:ext uri="{FF2B5EF4-FFF2-40B4-BE49-F238E27FC236}">
                <a16:creationId xmlns:a16="http://schemas.microsoft.com/office/drawing/2014/main" id="{CD7C86DC-1E29-D2E4-14AC-C8C8AB58F11F}"/>
              </a:ext>
            </a:extLst>
          </p:cNvPr>
          <p:cNvPicPr>
            <a:picLocks noRot="1" noChangeAspect="1"/>
          </p:cNvPicPr>
          <p:nvPr>
            <a:videoFile r:link="rId1"/>
          </p:nvPr>
        </p:nvPicPr>
        <p:blipFill>
          <a:blip r:embed="rId4"/>
          <a:stretch>
            <a:fillRect/>
          </a:stretch>
        </p:blipFill>
        <p:spPr>
          <a:xfrm>
            <a:off x="26988" y="8"/>
            <a:ext cx="12138024" cy="6857984"/>
          </a:xfrm>
          <a:prstGeom prst="rect">
            <a:avLst/>
          </a:prstGeom>
        </p:spPr>
      </p:pic>
    </p:spTree>
    <p:extLst>
      <p:ext uri="{BB962C8B-B14F-4D97-AF65-F5344CB8AC3E}">
        <p14:creationId xmlns:p14="http://schemas.microsoft.com/office/powerpoint/2010/main" val="370768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5"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31"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4" name="Picture Placeholder 13" descr="Pile of American dollar banknotes">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3"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Money!</a:t>
            </a:r>
          </a:p>
        </p:txBody>
      </p:sp>
      <p:sp>
        <p:nvSpPr>
          <p:cNvPr id="3" name="TextBox 2">
            <a:extLst>
              <a:ext uri="{FF2B5EF4-FFF2-40B4-BE49-F238E27FC236}">
                <a16:creationId xmlns:a16="http://schemas.microsoft.com/office/drawing/2014/main" id="{F0A6EC93-62EB-2BD1-688A-86AEBD1354AB}"/>
              </a:ext>
            </a:extLst>
          </p:cNvPr>
          <p:cNvSpPr txBox="1"/>
          <p:nvPr/>
        </p:nvSpPr>
        <p:spPr>
          <a:xfrm>
            <a:off x="550862" y="3895595"/>
            <a:ext cx="3983559"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 you get an allowance?</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do you do when you want to buy something?</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do you do when you are given money as a gift?</a:t>
            </a:r>
          </a:p>
        </p:txBody>
      </p:sp>
    </p:spTree>
    <p:extLst>
      <p:ext uri="{BB962C8B-B14F-4D97-AF65-F5344CB8AC3E}">
        <p14:creationId xmlns:p14="http://schemas.microsoft.com/office/powerpoint/2010/main" val="142786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F83F-6536-43D0-86A7-57E75938657E}"/>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Rerunning Shark Tank</a:t>
            </a:r>
          </a:p>
        </p:txBody>
      </p:sp>
      <p:sp>
        <p:nvSpPr>
          <p:cNvPr id="3" name="Content Placeholder 2">
            <a:extLst>
              <a:ext uri="{FF2B5EF4-FFF2-40B4-BE49-F238E27FC236}">
                <a16:creationId xmlns:a16="http://schemas.microsoft.com/office/drawing/2014/main" id="{EB269DEF-A12A-4102-B245-229240504558}"/>
              </a:ext>
            </a:extLst>
          </p:cNvPr>
          <p:cNvSpPr>
            <a:spLocks noGrp="1"/>
          </p:cNvSpPr>
          <p:nvPr>
            <p:ph sz="half" idx="1"/>
          </p:nvPr>
        </p:nvSpPr>
        <p:spPr>
          <a:xfrm>
            <a:off x="550862" y="2097175"/>
            <a:ext cx="5303838" cy="3995650"/>
          </a:xfrm>
        </p:spPr>
        <p:txBody>
          <a:bodyPr/>
          <a:lstStyle/>
          <a:p>
            <a:pPr marL="0" indent="0">
              <a:buNone/>
            </a:pPr>
            <a:r>
              <a:rPr lang="en-US" sz="2200" dirty="0">
                <a:solidFill>
                  <a:schemeClr val="tx2"/>
                </a:solidFill>
                <a:latin typeface="Calibri" panose="020F0502020204030204" pitchFamily="34" charset="0"/>
              </a:rPr>
              <a:t>I</a:t>
            </a:r>
            <a:r>
              <a:rPr lang="en-US" sz="2200" b="0" i="0" dirty="0">
                <a:solidFill>
                  <a:schemeClr val="tx2"/>
                </a:solidFill>
                <a:effectLst/>
                <a:latin typeface="Calibri" panose="020F0502020204030204" pitchFamily="34" charset="0"/>
              </a:rPr>
              <a:t>n this activity, you will be viewing a clip of a business pitch from ABC’s Shark Tank. Your goal will be to review the business proposal and find a path to success for this business.  </a:t>
            </a:r>
            <a:endParaRPr lang="en-US" sz="2200" dirty="0">
              <a:solidFill>
                <a:schemeClr val="tx2"/>
              </a:solidFill>
            </a:endParaRPr>
          </a:p>
          <a:p>
            <a:endParaRPr lang="en-US" dirty="0"/>
          </a:p>
        </p:txBody>
      </p:sp>
      <p:graphicFrame>
        <p:nvGraphicFramePr>
          <p:cNvPr id="9" name="Content Placeholder 3">
            <a:extLst>
              <a:ext uri="{FF2B5EF4-FFF2-40B4-BE49-F238E27FC236}">
                <a16:creationId xmlns:a16="http://schemas.microsoft.com/office/drawing/2014/main" id="{4C443112-C935-BF29-D8C4-90D6A784AA03}"/>
              </a:ext>
            </a:extLst>
          </p:cNvPr>
          <p:cNvGraphicFramePr>
            <a:graphicFrameLocks noGrp="1"/>
          </p:cNvGraphicFramePr>
          <p:nvPr>
            <p:ph sz="half" idx="2"/>
          </p:nvPr>
        </p:nvGraphicFramePr>
        <p:xfrm>
          <a:off x="6205538" y="1881275"/>
          <a:ext cx="5435600" cy="4211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197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nline Media 12" title="A Bidding War Breaks Out During Scrub Daddy's Pitch | Shark Tank US | Shark Tank Global">
            <a:hlinkClick r:id="" action="ppaction://media"/>
            <a:extLst>
              <a:ext uri="{FF2B5EF4-FFF2-40B4-BE49-F238E27FC236}">
                <a16:creationId xmlns:a16="http://schemas.microsoft.com/office/drawing/2014/main" id="{BC6AADF3-073B-47B1-999B-6177DE1C7136}"/>
              </a:ext>
            </a:extLst>
          </p:cNvPr>
          <p:cNvPicPr>
            <a:picLocks noRot="1" noChangeAspect="1"/>
          </p:cNvPicPr>
          <p:nvPr>
            <a:videoFile r:link="rId1"/>
          </p:nvPr>
        </p:nvPicPr>
        <p:blipFill>
          <a:blip r:embed="rId4"/>
          <a:stretch>
            <a:fillRect/>
          </a:stretch>
        </p:blipFill>
        <p:spPr>
          <a:xfrm>
            <a:off x="285663" y="146159"/>
            <a:ext cx="11620674" cy="6565681"/>
          </a:xfrm>
          <a:prstGeom prst="rect">
            <a:avLst/>
          </a:prstGeom>
        </p:spPr>
      </p:pic>
    </p:spTree>
    <p:extLst>
      <p:ext uri="{BB962C8B-B14F-4D97-AF65-F5344CB8AC3E}">
        <p14:creationId xmlns:p14="http://schemas.microsoft.com/office/powerpoint/2010/main" val="102318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0205E53-D75C-4F15-A4A3-21DA0826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2950" y="623661"/>
            <a:ext cx="667800" cy="631474"/>
            <a:chOff x="8069541" y="1262702"/>
            <a:chExt cx="667800" cy="631474"/>
          </a:xfrm>
        </p:grpSpPr>
        <p:sp>
          <p:nvSpPr>
            <p:cNvPr id="14" name="Freeform: Shape 13">
              <a:extLst>
                <a:ext uri="{FF2B5EF4-FFF2-40B4-BE49-F238E27FC236}">
                  <a16:creationId xmlns:a16="http://schemas.microsoft.com/office/drawing/2014/main" id="{EB48C7E5-9699-4FB1-9EEE-581C68629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316993F2-7052-4269-8B81-AC271D2D9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405424" y="68524"/>
            <a:ext cx="8865576" cy="1620576"/>
          </a:xfrm>
        </p:spPr>
        <p:txBody>
          <a:bodyPr anchor="ctr">
            <a:normAutofit/>
          </a:bodyPr>
          <a:lstStyle/>
          <a:p>
            <a:r>
              <a:rPr lang="en-US" dirty="0">
                <a:latin typeface="Roboto" panose="02000000000000000000" pitchFamily="2" charset="0"/>
                <a:ea typeface="Roboto" panose="02000000000000000000" pitchFamily="2" charset="0"/>
              </a:rPr>
              <a:t>Mapping Connections Activity</a:t>
            </a:r>
          </a:p>
        </p:txBody>
      </p:sp>
      <p:sp>
        <p:nvSpPr>
          <p:cNvPr id="17" name="Oval 16">
            <a:extLst>
              <a:ext uri="{FF2B5EF4-FFF2-40B4-BE49-F238E27FC236}">
                <a16:creationId xmlns:a16="http://schemas.microsoft.com/office/drawing/2014/main" id="{52D58DC7-20C8-4471-BAA7-B296A2AEC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84" y="49771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8E4AABAC-100B-437F-86D3-981412859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261346" y="5733597"/>
            <a:ext cx="1758388" cy="926985"/>
          </a:xfrm>
          <a:custGeom>
            <a:avLst/>
            <a:gdLst>
              <a:gd name="connsiteX0" fmla="*/ 1486881 w 1758388"/>
              <a:gd name="connsiteY0" fmla="*/ 271508 h 926985"/>
              <a:gd name="connsiteX1" fmla="*/ 1758388 w 1758388"/>
              <a:gd name="connsiteY1" fmla="*/ 926985 h 926985"/>
              <a:gd name="connsiteX2" fmla="*/ 1294895 w 1758388"/>
              <a:gd name="connsiteY2" fmla="*/ 926985 h 926985"/>
              <a:gd name="connsiteX3" fmla="*/ 831404 w 1758388"/>
              <a:gd name="connsiteY3" fmla="*/ 463493 h 926985"/>
              <a:gd name="connsiteX4" fmla="*/ 377328 w 1758388"/>
              <a:gd name="connsiteY4" fmla="*/ 833575 h 926985"/>
              <a:gd name="connsiteX5" fmla="*/ 371585 w 1758388"/>
              <a:gd name="connsiteY5" fmla="*/ 890552 h 926985"/>
              <a:gd name="connsiteX6" fmla="*/ 0 w 1758388"/>
              <a:gd name="connsiteY6" fmla="*/ 518968 h 926985"/>
              <a:gd name="connsiteX7" fmla="*/ 16301 w 1758388"/>
              <a:gd name="connsiteY7" fmla="*/ 485129 h 926985"/>
              <a:gd name="connsiteX8" fmla="*/ 831403 w 1758388"/>
              <a:gd name="connsiteY8" fmla="*/ 0 h 926985"/>
              <a:gd name="connsiteX9" fmla="*/ 1486881 w 1758388"/>
              <a:gd name="connsiteY9" fmla="*/ 271508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388" h="926985">
                <a:moveTo>
                  <a:pt x="1486881" y="271508"/>
                </a:moveTo>
                <a:cubicBezTo>
                  <a:pt x="1654632" y="439259"/>
                  <a:pt x="1758388" y="671005"/>
                  <a:pt x="1758388" y="926985"/>
                </a:cubicBezTo>
                <a:lnTo>
                  <a:pt x="1294895" y="926985"/>
                </a:lnTo>
                <a:cubicBezTo>
                  <a:pt x="1294895" y="671005"/>
                  <a:pt x="1087383" y="463493"/>
                  <a:pt x="831404" y="463493"/>
                </a:cubicBezTo>
                <a:cubicBezTo>
                  <a:pt x="607421" y="463493"/>
                  <a:pt x="420547" y="622370"/>
                  <a:pt x="377328" y="833575"/>
                </a:cubicBezTo>
                <a:lnTo>
                  <a:pt x="371585" y="890552"/>
                </a:lnTo>
                <a:lnTo>
                  <a:pt x="0" y="518968"/>
                </a:lnTo>
                <a:lnTo>
                  <a:pt x="16301" y="485129"/>
                </a:lnTo>
                <a:cubicBezTo>
                  <a:pt x="173276" y="196165"/>
                  <a:pt x="479432" y="0"/>
                  <a:pt x="831403" y="0"/>
                </a:cubicBezTo>
                <a:cubicBezTo>
                  <a:pt x="1087383" y="0"/>
                  <a:pt x="1319129" y="103757"/>
                  <a:pt x="1486881" y="271508"/>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1" name="Freeform: Shape 20">
            <a:extLst>
              <a:ext uri="{FF2B5EF4-FFF2-40B4-BE49-F238E27FC236}">
                <a16:creationId xmlns:a16="http://schemas.microsoft.com/office/drawing/2014/main" id="{1DFD33E0-4D46-4176-BAE2-6AED15231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353363" y="5725768"/>
            <a:ext cx="1728640" cy="1042921"/>
          </a:xfrm>
          <a:custGeom>
            <a:avLst/>
            <a:gdLst>
              <a:gd name="connsiteX0" fmla="*/ 1391304 w 1728640"/>
              <a:gd name="connsiteY0" fmla="*/ 238153 h 1042921"/>
              <a:gd name="connsiteX1" fmla="*/ 1728640 w 1728640"/>
              <a:gd name="connsiteY1" fmla="*/ 1042921 h 1042921"/>
              <a:gd name="connsiteX2" fmla="*/ 1265147 w 1728640"/>
              <a:gd name="connsiteY2" fmla="*/ 1042921 h 1042921"/>
              <a:gd name="connsiteX3" fmla="*/ 801655 w 1728640"/>
              <a:gd name="connsiteY3" fmla="*/ 521461 h 1042921"/>
              <a:gd name="connsiteX4" fmla="*/ 374587 w 1728640"/>
              <a:gd name="connsiteY4" fmla="*/ 839945 h 1042921"/>
              <a:gd name="connsiteX5" fmla="*/ 362576 w 1728640"/>
              <a:gd name="connsiteY5" fmla="*/ 883477 h 1042921"/>
              <a:gd name="connsiteX6" fmla="*/ 0 w 1728640"/>
              <a:gd name="connsiteY6" fmla="*/ 520901 h 1042921"/>
              <a:gd name="connsiteX7" fmla="*/ 32986 w 1728640"/>
              <a:gd name="connsiteY7" fmla="*/ 459814 h 1042921"/>
              <a:gd name="connsiteX8" fmla="*/ 801656 w 1728640"/>
              <a:gd name="connsiteY8" fmla="*/ 0 h 1042921"/>
              <a:gd name="connsiteX9" fmla="*/ 1391304 w 1728640"/>
              <a:gd name="connsiteY9" fmla="*/ 238153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640" h="1042921">
                <a:moveTo>
                  <a:pt x="1391304" y="238153"/>
                </a:moveTo>
                <a:cubicBezTo>
                  <a:pt x="1597323" y="429440"/>
                  <a:pt x="1728640" y="718927"/>
                  <a:pt x="1728640" y="1042921"/>
                </a:cubicBezTo>
                <a:lnTo>
                  <a:pt x="1265147" y="1042921"/>
                </a:lnTo>
                <a:cubicBezTo>
                  <a:pt x="1265147" y="754926"/>
                  <a:pt x="1057635" y="521461"/>
                  <a:pt x="801655" y="521461"/>
                </a:cubicBezTo>
                <a:cubicBezTo>
                  <a:pt x="609671" y="521461"/>
                  <a:pt x="444949" y="652785"/>
                  <a:pt x="374587" y="839945"/>
                </a:cubicBezTo>
                <a:lnTo>
                  <a:pt x="362576" y="883477"/>
                </a:lnTo>
                <a:lnTo>
                  <a:pt x="0" y="520901"/>
                </a:lnTo>
                <a:lnTo>
                  <a:pt x="32986" y="459814"/>
                </a:lnTo>
                <a:cubicBezTo>
                  <a:pt x="199571" y="182395"/>
                  <a:pt x="481681" y="0"/>
                  <a:pt x="801656" y="0"/>
                </a:cubicBezTo>
                <a:cubicBezTo>
                  <a:pt x="1025638" y="0"/>
                  <a:pt x="1231066" y="89374"/>
                  <a:pt x="1391304" y="238153"/>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3" name="Oval 22">
            <a:extLst>
              <a:ext uri="{FF2B5EF4-FFF2-40B4-BE49-F238E27FC236}">
                <a16:creationId xmlns:a16="http://schemas.microsoft.com/office/drawing/2014/main" id="{022B5D87-7689-4E7F-B03A-7F803B5DF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2920" y="5836283"/>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3"/>
          <a:stretch>
            <a:fillRect/>
          </a:stretch>
        </p:blipFill>
        <p:spPr>
          <a:xfrm>
            <a:off x="9789638" y="5751307"/>
            <a:ext cx="2083887" cy="629558"/>
          </a:xfrm>
          <a:prstGeom prst="rect">
            <a:avLst/>
          </a:prstGeom>
        </p:spPr>
      </p:pic>
      <p:sp>
        <p:nvSpPr>
          <p:cNvPr id="9" name="Content Placeholder 2">
            <a:extLst>
              <a:ext uri="{FF2B5EF4-FFF2-40B4-BE49-F238E27FC236}">
                <a16:creationId xmlns:a16="http://schemas.microsoft.com/office/drawing/2014/main" id="{55936197-DFDF-11DF-5F6C-189F88E59FB7}"/>
              </a:ext>
            </a:extLst>
          </p:cNvPr>
          <p:cNvSpPr txBox="1">
            <a:spLocks/>
          </p:cNvSpPr>
          <p:nvPr/>
        </p:nvSpPr>
        <p:spPr>
          <a:xfrm>
            <a:off x="550861" y="1689100"/>
            <a:ext cx="3565525" cy="3414425"/>
          </a:xfrm>
          <a:prstGeom prst="rect">
            <a:avLst/>
          </a:prstGeom>
        </p:spPr>
        <p:txBody>
          <a:bodyPr vert="horz" wrap="square" lIns="0" tIns="0" rIns="0" bIns="0" rtlCol="0" anchor="t">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Get into groups of 4-6.</a:t>
            </a:r>
          </a:p>
          <a:p>
            <a:r>
              <a:rPr lang="en-US" sz="2400" dirty="0"/>
              <a:t>Listen for instructions.</a:t>
            </a:r>
          </a:p>
          <a:p>
            <a:pPr lvl="1"/>
            <a:endParaRPr lang="en-US" sz="1600" dirty="0"/>
          </a:p>
          <a:p>
            <a:pPr lvl="1"/>
            <a:endParaRPr lang="en-US" sz="1600" dirty="0"/>
          </a:p>
          <a:p>
            <a:pPr lvl="1"/>
            <a:endParaRPr lang="en-US" sz="1600" dirty="0"/>
          </a:p>
        </p:txBody>
      </p:sp>
      <p:pic>
        <p:nvPicPr>
          <p:cNvPr id="12" name="Graphic 11" descr="Flowchart outline">
            <a:extLst>
              <a:ext uri="{FF2B5EF4-FFF2-40B4-BE49-F238E27FC236}">
                <a16:creationId xmlns:a16="http://schemas.microsoft.com/office/drawing/2014/main" id="{5F42F7BD-F728-EF6A-AE14-B959FD0C75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1340643"/>
            <a:ext cx="4176714" cy="4176714"/>
          </a:xfrm>
          <a:prstGeom prst="rect">
            <a:avLst/>
          </a:prstGeom>
        </p:spPr>
      </p:pic>
    </p:spTree>
    <p:extLst>
      <p:ext uri="{BB962C8B-B14F-4D97-AF65-F5344CB8AC3E}">
        <p14:creationId xmlns:p14="http://schemas.microsoft.com/office/powerpoint/2010/main" val="2581514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4" y="549275"/>
            <a:ext cx="3805864" cy="1997855"/>
          </a:xfrm>
        </p:spPr>
        <p:txBody>
          <a:bodyPr wrap="square" anchor="b">
            <a:normAutofit/>
          </a:bodyPr>
          <a:lstStyle/>
          <a:p>
            <a:r>
              <a:rPr lang="en-US" dirty="0">
                <a:latin typeface="Roboto" panose="02000000000000000000" pitchFamily="2" charset="0"/>
                <a:ea typeface="Roboto" panose="02000000000000000000" pitchFamily="2" charset="0"/>
              </a:rPr>
              <a:t>Forensic Accounting Activity</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50863" y="2678400"/>
            <a:ext cx="3565525" cy="3414425"/>
          </a:xfrm>
        </p:spPr>
        <p:txBody>
          <a:bodyPr anchor="t">
            <a:normAutofit/>
          </a:bodyPr>
          <a:lstStyle/>
          <a:p>
            <a:r>
              <a:rPr lang="en-US" sz="2400" dirty="0"/>
              <a:t>Get into groups of 4-6.</a:t>
            </a:r>
          </a:p>
          <a:p>
            <a:r>
              <a:rPr lang="en-US" sz="2400" dirty="0"/>
              <a:t>Listen for instructions.</a:t>
            </a:r>
          </a:p>
          <a:p>
            <a:pPr lvl="1"/>
            <a:endParaRPr lang="en-US" sz="1600" dirty="0"/>
          </a:p>
          <a:p>
            <a:pPr lvl="1"/>
            <a:endParaRPr lang="en-US" sz="1600" dirty="0"/>
          </a:p>
          <a:p>
            <a:pPr lvl="1"/>
            <a:endParaRPr lang="en-US" sz="1600" dirty="0"/>
          </a:p>
        </p:txBody>
      </p:sp>
      <p:pic>
        <p:nvPicPr>
          <p:cNvPr id="7" name="Picture 6" descr="Magnifying glasses on yellow backdrop">
            <a:extLst>
              <a:ext uri="{FF2B5EF4-FFF2-40B4-BE49-F238E27FC236}">
                <a16:creationId xmlns:a16="http://schemas.microsoft.com/office/drawing/2014/main" id="{1BB58C83-6AFE-6C16-D03E-C292D025F2B9}"/>
              </a:ext>
            </a:extLst>
          </p:cNvPr>
          <p:cNvPicPr>
            <a:picLocks noChangeAspect="1"/>
          </p:cNvPicPr>
          <p:nvPr/>
        </p:nvPicPr>
        <p:blipFill>
          <a:blip r:embed="rId3"/>
          <a:srcRect l="20286" r="12963" b="-2"/>
          <a:stretch/>
        </p:blipFill>
        <p:spPr>
          <a:xfrm>
            <a:off x="5708170" y="466621"/>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0" name="Group 19">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5"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Oval 18">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4"/>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237357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Mix and Match Activity</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49538" y="1358900"/>
            <a:ext cx="11090274" cy="5283199"/>
          </a:xfrm>
        </p:spPr>
        <p:txBody>
          <a:bodyPr/>
          <a:lstStyle/>
          <a:p>
            <a:r>
              <a:rPr lang="en-US" sz="3200" dirty="0"/>
              <a:t>Get your mix and match handout.</a:t>
            </a:r>
          </a:p>
          <a:p>
            <a:r>
              <a:rPr lang="en-US" sz="3200" dirty="0"/>
              <a:t>Listen for instructions.</a:t>
            </a:r>
          </a:p>
          <a:p>
            <a:pPr lvl="1"/>
            <a:endParaRPr lang="en-US" sz="2600" dirty="0"/>
          </a:p>
          <a:p>
            <a:pPr lvl="1"/>
            <a:endParaRPr lang="en-US" sz="2600" dirty="0"/>
          </a:p>
          <a:p>
            <a:pPr lvl="1"/>
            <a:endParaRPr lang="en-US" sz="2600" dirty="0"/>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3"/>
          <a:stretch>
            <a:fillRect/>
          </a:stretch>
        </p:blipFill>
        <p:spPr>
          <a:xfrm>
            <a:off x="9789638" y="5751307"/>
            <a:ext cx="2083887" cy="629558"/>
          </a:xfrm>
          <a:prstGeom prst="rect">
            <a:avLst/>
          </a:prstGeom>
        </p:spPr>
      </p:pic>
      <p:pic>
        <p:nvPicPr>
          <p:cNvPr id="6" name="Graphic 5" descr="Shuffle with solid fill">
            <a:extLst>
              <a:ext uri="{FF2B5EF4-FFF2-40B4-BE49-F238E27FC236}">
                <a16:creationId xmlns:a16="http://schemas.microsoft.com/office/drawing/2014/main" id="{F08DB213-5E21-F43C-4DEA-3546BC3EF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5438" y="1701800"/>
            <a:ext cx="3124200" cy="3124200"/>
          </a:xfrm>
          <a:prstGeom prst="rect">
            <a:avLst/>
          </a:prstGeom>
        </p:spPr>
      </p:pic>
    </p:spTree>
    <p:extLst>
      <p:ext uri="{BB962C8B-B14F-4D97-AF65-F5344CB8AC3E}">
        <p14:creationId xmlns:p14="http://schemas.microsoft.com/office/powerpoint/2010/main" val="29405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89614" y="50800"/>
            <a:ext cx="5411786" cy="1597498"/>
          </a:xfrm>
        </p:spPr>
        <p:txBody>
          <a:bodyPr anchor="b" anchorCtr="0">
            <a:normAutofit/>
          </a:bodyPr>
          <a:lstStyle/>
          <a:p>
            <a:r>
              <a:rPr lang="en-US" dirty="0">
                <a:latin typeface="Arial" panose="020B0604020202020204" pitchFamily="34" charset="0"/>
                <a:ea typeface="Roboto" panose="02000000000000000000" pitchFamily="2" charset="0"/>
                <a:cs typeface="Arial" panose="020B0604020202020204" pitchFamily="34" charset="0"/>
              </a:rPr>
              <a:t>Name</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789614" y="1826419"/>
            <a:ext cx="3565524" cy="865982"/>
          </a:xfrm>
        </p:spPr>
        <p:txBody>
          <a:bodyPr>
            <a:normAutofit/>
          </a:bodyPr>
          <a:lstStyle/>
          <a:p>
            <a:pPr>
              <a:spcBef>
                <a:spcPts val="0"/>
              </a:spcBef>
            </a:pPr>
            <a:r>
              <a:rPr lang="en-US" dirty="0">
                <a:latin typeface="Arial" panose="020B0604020202020204" pitchFamily="34" charset="0"/>
                <a:cs typeface="Arial" panose="020B0604020202020204" pitchFamily="34" charset="0"/>
              </a:rPr>
              <a:t>Title</a:t>
            </a:r>
          </a:p>
          <a:p>
            <a:pPr>
              <a:spcBef>
                <a:spcPts val="0"/>
              </a:spcBef>
            </a:pPr>
            <a:r>
              <a:rPr lang="en-US" dirty="0">
                <a:latin typeface="Arial" panose="020B0604020202020204" pitchFamily="34" charset="0"/>
                <a:cs typeface="Arial" panose="020B0604020202020204" pitchFamily="34" charset="0"/>
              </a:rPr>
              <a:t>Company</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176212" y="434975"/>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5789614" y="3299618"/>
            <a:ext cx="5564186" cy="2974182"/>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first became interested in accounting when…</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My career started…</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And now I…Which means I...</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My favorite part of my job is…</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The coolest thing I’ve done as a CPA is…</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You might be surprised to learn I…</a:t>
            </a:r>
          </a:p>
        </p:txBody>
      </p:sp>
    </p:spTree>
    <p:extLst>
      <p:ext uri="{BB962C8B-B14F-4D97-AF65-F5344CB8AC3E}">
        <p14:creationId xmlns:p14="http://schemas.microsoft.com/office/powerpoint/2010/main" val="307190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378370" y="276268"/>
            <a:ext cx="5411786" cy="1597498"/>
          </a:xfrm>
        </p:spPr>
        <p:txBody>
          <a:bodyPr anchor="b" anchorCtr="0">
            <a:normAutofit/>
          </a:bodyPr>
          <a:lstStyle/>
          <a:p>
            <a:r>
              <a:rPr lang="en-US" dirty="0">
                <a:latin typeface="Arial" panose="020B0604020202020204" pitchFamily="34" charset="0"/>
                <a:ea typeface="Roboto" panose="02000000000000000000" pitchFamily="2" charset="0"/>
                <a:cs typeface="Arial" panose="020B0604020202020204" pitchFamily="34" charset="0"/>
              </a:rPr>
              <a:t>When I was in school…</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6451950" y="276268"/>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378370" y="2167003"/>
            <a:ext cx="5564186" cy="3557391"/>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took classes that prepared me for future success. Classes like…</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participated in sports and clubs like…</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These prepared me by…</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When I was looking for colleges, I wanted…</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knew I wanted to major in accounting because…</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In college I set myself apart by…</a:t>
            </a:r>
          </a:p>
        </p:txBody>
      </p:sp>
    </p:spTree>
    <p:extLst>
      <p:ext uri="{BB962C8B-B14F-4D97-AF65-F5344CB8AC3E}">
        <p14:creationId xmlns:p14="http://schemas.microsoft.com/office/powerpoint/2010/main" val="20116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70515" y="1138412"/>
            <a:ext cx="7650971" cy="3195234"/>
          </a:xfrm>
          <a:prstGeom prst="rect">
            <a:avLst/>
          </a:prstGeom>
        </p:spPr>
        <p:txBody>
          <a:bodyPr lIns="0" tIns="0" rIns="0" bIns="0" rtlCol="0" anchor="t">
            <a:spAutoFit/>
          </a:bodyPr>
          <a:lstStyle/>
          <a:p>
            <a:pPr algn="ctr">
              <a:lnSpc>
                <a:spcPts val="12999"/>
              </a:lnSpc>
            </a:pPr>
            <a:r>
              <a:rPr lang="en-US" sz="8666" dirty="0">
                <a:solidFill>
                  <a:srgbClr val="FFFFFF"/>
                </a:solidFill>
                <a:latin typeface="Arial" panose="020B0604020202020204" pitchFamily="34" charset="0"/>
                <a:cs typeface="Arial" panose="020B0604020202020204" pitchFamily="34" charset="0"/>
              </a:rPr>
              <a:t>Getting to know you</a:t>
            </a:r>
          </a:p>
        </p:txBody>
      </p:sp>
      <p:sp>
        <p:nvSpPr>
          <p:cNvPr id="3" name="Freeform 3"/>
          <p:cNvSpPr/>
          <p:nvPr/>
        </p:nvSpPr>
        <p:spPr>
          <a:xfrm rot="6648497" flipH="1">
            <a:off x="10496864" y="4024100"/>
            <a:ext cx="2329858" cy="1531881"/>
          </a:xfrm>
          <a:custGeom>
            <a:avLst/>
            <a:gdLst/>
            <a:ahLst/>
            <a:cxnLst/>
            <a:rect l="l" t="t" r="r" b="b"/>
            <a:pathLst>
              <a:path w="3494787" h="2297822">
                <a:moveTo>
                  <a:pt x="3494787" y="0"/>
                </a:moveTo>
                <a:lnTo>
                  <a:pt x="0" y="0"/>
                </a:lnTo>
                <a:lnTo>
                  <a:pt x="0" y="2297822"/>
                </a:lnTo>
                <a:lnTo>
                  <a:pt x="3494787" y="2297822"/>
                </a:lnTo>
                <a:lnTo>
                  <a:pt x="3494787"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439938">
            <a:off x="10200467" y="5160959"/>
            <a:ext cx="1851352" cy="1851352"/>
          </a:xfrm>
          <a:custGeom>
            <a:avLst/>
            <a:gdLst/>
            <a:ahLst/>
            <a:cxnLst/>
            <a:rect l="l" t="t" r="r" b="b"/>
            <a:pathLst>
              <a:path w="2777028" h="2777028">
                <a:moveTo>
                  <a:pt x="0" y="0"/>
                </a:moveTo>
                <a:lnTo>
                  <a:pt x="2777028" y="0"/>
                </a:lnTo>
                <a:lnTo>
                  <a:pt x="2777028" y="2777028"/>
                </a:lnTo>
                <a:lnTo>
                  <a:pt x="0" y="277702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1514176">
            <a:off x="-640447" y="5585582"/>
            <a:ext cx="2826987" cy="1413494"/>
          </a:xfrm>
          <a:custGeom>
            <a:avLst/>
            <a:gdLst/>
            <a:ahLst/>
            <a:cxnLst/>
            <a:rect l="l" t="t" r="r" b="b"/>
            <a:pathLst>
              <a:path w="4240481" h="2120241">
                <a:moveTo>
                  <a:pt x="0" y="0"/>
                </a:moveTo>
                <a:lnTo>
                  <a:pt x="4240481" y="0"/>
                </a:lnTo>
                <a:lnTo>
                  <a:pt x="4240481" y="2120241"/>
                </a:lnTo>
                <a:lnTo>
                  <a:pt x="0" y="212024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07408" y="3096201"/>
            <a:ext cx="2194900" cy="2172951"/>
          </a:xfrm>
          <a:custGeom>
            <a:avLst/>
            <a:gdLst/>
            <a:ahLst/>
            <a:cxnLst/>
            <a:rect l="l" t="t" r="r" b="b"/>
            <a:pathLst>
              <a:path w="3292350" h="3259427">
                <a:moveTo>
                  <a:pt x="0" y="0"/>
                </a:moveTo>
                <a:lnTo>
                  <a:pt x="3292350" y="0"/>
                </a:lnTo>
                <a:lnTo>
                  <a:pt x="3292350" y="3259427"/>
                </a:lnTo>
                <a:lnTo>
                  <a:pt x="0" y="325942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rot="1354217">
            <a:off x="731824" y="4684084"/>
            <a:ext cx="1695787" cy="1598279"/>
          </a:xfrm>
          <a:custGeom>
            <a:avLst/>
            <a:gdLst/>
            <a:ahLst/>
            <a:cxnLst/>
            <a:rect l="l" t="t" r="r" b="b"/>
            <a:pathLst>
              <a:path w="2543680" h="2397419">
                <a:moveTo>
                  <a:pt x="0" y="0"/>
                </a:moveTo>
                <a:lnTo>
                  <a:pt x="2543680" y="0"/>
                </a:lnTo>
                <a:lnTo>
                  <a:pt x="2543680" y="2397419"/>
                </a:lnTo>
                <a:lnTo>
                  <a:pt x="0" y="239741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997108" y="6172200"/>
            <a:ext cx="1402937" cy="1204772"/>
          </a:xfrm>
          <a:custGeom>
            <a:avLst/>
            <a:gdLst/>
            <a:ahLst/>
            <a:cxnLst/>
            <a:rect l="l" t="t" r="r" b="b"/>
            <a:pathLst>
              <a:path w="2104405" h="1807158">
                <a:moveTo>
                  <a:pt x="0" y="0"/>
                </a:moveTo>
                <a:lnTo>
                  <a:pt x="2104405" y="0"/>
                </a:lnTo>
                <a:lnTo>
                  <a:pt x="2104405" y="1807158"/>
                </a:lnTo>
                <a:lnTo>
                  <a:pt x="0" y="180715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0791392" y="155090"/>
            <a:ext cx="1740801" cy="1351297"/>
          </a:xfrm>
          <a:custGeom>
            <a:avLst/>
            <a:gdLst/>
            <a:ahLst/>
            <a:cxnLst/>
            <a:rect l="l" t="t" r="r" b="b"/>
            <a:pathLst>
              <a:path w="2611202" h="2026946">
                <a:moveTo>
                  <a:pt x="0" y="0"/>
                </a:moveTo>
                <a:lnTo>
                  <a:pt x="2611202" y="0"/>
                </a:lnTo>
                <a:lnTo>
                  <a:pt x="2611202" y="2026946"/>
                </a:lnTo>
                <a:lnTo>
                  <a:pt x="0" y="2026946"/>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rot="-2244036">
            <a:off x="9872316" y="1032953"/>
            <a:ext cx="1688291" cy="1686181"/>
          </a:xfrm>
          <a:custGeom>
            <a:avLst/>
            <a:gdLst/>
            <a:ahLst/>
            <a:cxnLst/>
            <a:rect l="l" t="t" r="r" b="b"/>
            <a:pathLst>
              <a:path w="2532437" h="2529271">
                <a:moveTo>
                  <a:pt x="0" y="0"/>
                </a:moveTo>
                <a:lnTo>
                  <a:pt x="2532437" y="0"/>
                </a:lnTo>
                <a:lnTo>
                  <a:pt x="2532437" y="2529271"/>
                </a:lnTo>
                <a:lnTo>
                  <a:pt x="0" y="2529271"/>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rot="-1055086">
            <a:off x="-146856" y="-1918"/>
            <a:ext cx="1665311" cy="1665311"/>
          </a:xfrm>
          <a:custGeom>
            <a:avLst/>
            <a:gdLst/>
            <a:ahLst/>
            <a:cxnLst/>
            <a:rect l="l" t="t" r="r" b="b"/>
            <a:pathLst>
              <a:path w="2497966" h="2497966">
                <a:moveTo>
                  <a:pt x="0" y="0"/>
                </a:moveTo>
                <a:lnTo>
                  <a:pt x="2497966" y="0"/>
                </a:lnTo>
                <a:lnTo>
                  <a:pt x="2497966" y="2497966"/>
                </a:lnTo>
                <a:lnTo>
                  <a:pt x="0" y="249796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rot="1073869">
            <a:off x="27805" y="2063153"/>
            <a:ext cx="1819055" cy="1264243"/>
          </a:xfrm>
          <a:custGeom>
            <a:avLst/>
            <a:gdLst/>
            <a:ahLst/>
            <a:cxnLst/>
            <a:rect l="l" t="t" r="r" b="b"/>
            <a:pathLst>
              <a:path w="2728582" h="1896365">
                <a:moveTo>
                  <a:pt x="0" y="0"/>
                </a:moveTo>
                <a:lnTo>
                  <a:pt x="2728582" y="0"/>
                </a:lnTo>
                <a:lnTo>
                  <a:pt x="2728582" y="1896364"/>
                </a:lnTo>
                <a:lnTo>
                  <a:pt x="0" y="1896364"/>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rot="1077228">
            <a:off x="9295300" y="-621729"/>
            <a:ext cx="1848991" cy="1889135"/>
          </a:xfrm>
          <a:custGeom>
            <a:avLst/>
            <a:gdLst/>
            <a:ahLst/>
            <a:cxnLst/>
            <a:rect l="l" t="t" r="r" b="b"/>
            <a:pathLst>
              <a:path w="2773486" h="2833702">
                <a:moveTo>
                  <a:pt x="0" y="0"/>
                </a:moveTo>
                <a:lnTo>
                  <a:pt x="2773486" y="0"/>
                </a:lnTo>
                <a:lnTo>
                  <a:pt x="2773486" y="2833702"/>
                </a:lnTo>
                <a:lnTo>
                  <a:pt x="0" y="283370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p:cNvSpPr/>
          <p:nvPr/>
        </p:nvSpPr>
        <p:spPr>
          <a:xfrm>
            <a:off x="2158088" y="-939841"/>
            <a:ext cx="1643679" cy="1633405"/>
          </a:xfrm>
          <a:custGeom>
            <a:avLst/>
            <a:gdLst/>
            <a:ahLst/>
            <a:cxnLst/>
            <a:rect l="l" t="t" r="r" b="b"/>
            <a:pathLst>
              <a:path w="2465518" h="2450108">
                <a:moveTo>
                  <a:pt x="0" y="0"/>
                </a:moveTo>
                <a:lnTo>
                  <a:pt x="2465518" y="0"/>
                </a:lnTo>
                <a:lnTo>
                  <a:pt x="2465518" y="2450109"/>
                </a:lnTo>
                <a:lnTo>
                  <a:pt x="0" y="2450109"/>
                </a:lnTo>
                <a:lnTo>
                  <a:pt x="0" y="0"/>
                </a:lnTo>
                <a:close/>
              </a:path>
            </a:pathLst>
          </a:custGeom>
          <a:blipFill>
            <a:blip r:embed="rId1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rot="-1430784">
            <a:off x="1085030" y="-126205"/>
            <a:ext cx="1421889" cy="1843617"/>
          </a:xfrm>
          <a:custGeom>
            <a:avLst/>
            <a:gdLst/>
            <a:ahLst/>
            <a:cxnLst/>
            <a:rect l="l" t="t" r="r" b="b"/>
            <a:pathLst>
              <a:path w="2132834" h="2765425">
                <a:moveTo>
                  <a:pt x="0" y="0"/>
                </a:moveTo>
                <a:lnTo>
                  <a:pt x="2132835" y="0"/>
                </a:lnTo>
                <a:lnTo>
                  <a:pt x="2132835" y="2765426"/>
                </a:lnTo>
                <a:lnTo>
                  <a:pt x="0" y="2765426"/>
                </a:lnTo>
                <a:lnTo>
                  <a:pt x="0" y="0"/>
                </a:lnTo>
                <a:close/>
              </a:path>
            </a:pathLst>
          </a:custGeom>
          <a:blipFill>
            <a:blip r:embed="rId1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Freeform 16"/>
          <p:cNvSpPr/>
          <p:nvPr/>
        </p:nvSpPr>
        <p:spPr>
          <a:xfrm>
            <a:off x="10219796" y="3316049"/>
            <a:ext cx="1143194" cy="1840151"/>
          </a:xfrm>
          <a:custGeom>
            <a:avLst/>
            <a:gdLst/>
            <a:ahLst/>
            <a:cxnLst/>
            <a:rect l="l" t="t" r="r" b="b"/>
            <a:pathLst>
              <a:path w="1714791" h="2760227">
                <a:moveTo>
                  <a:pt x="0" y="0"/>
                </a:moveTo>
                <a:lnTo>
                  <a:pt x="1714791" y="0"/>
                </a:lnTo>
                <a:lnTo>
                  <a:pt x="1714791" y="2760227"/>
                </a:lnTo>
                <a:lnTo>
                  <a:pt x="0" y="2760227"/>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p:cNvSpPr/>
          <p:nvPr/>
        </p:nvSpPr>
        <p:spPr>
          <a:xfrm>
            <a:off x="11126143" y="1926145"/>
            <a:ext cx="1545989" cy="1538259"/>
          </a:xfrm>
          <a:custGeom>
            <a:avLst/>
            <a:gdLst/>
            <a:ahLst/>
            <a:cxnLst/>
            <a:rect l="l" t="t" r="r" b="b"/>
            <a:pathLst>
              <a:path w="2318983" h="2307388">
                <a:moveTo>
                  <a:pt x="0" y="0"/>
                </a:moveTo>
                <a:lnTo>
                  <a:pt x="2318983" y="0"/>
                </a:lnTo>
                <a:lnTo>
                  <a:pt x="2318983" y="2307388"/>
                </a:lnTo>
                <a:lnTo>
                  <a:pt x="0" y="2307388"/>
                </a:lnTo>
                <a:lnTo>
                  <a:pt x="0" y="0"/>
                </a:lnTo>
                <a:close/>
              </a:path>
            </a:pathLst>
          </a:custGeom>
          <a:blipFill>
            <a:blip r:embed="rId1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8" name="Freeform 18"/>
          <p:cNvSpPr/>
          <p:nvPr/>
        </p:nvSpPr>
        <p:spPr>
          <a:xfrm rot="-890950">
            <a:off x="8889140" y="6082756"/>
            <a:ext cx="1754245" cy="1383661"/>
          </a:xfrm>
          <a:custGeom>
            <a:avLst/>
            <a:gdLst/>
            <a:ahLst/>
            <a:cxnLst/>
            <a:rect l="l" t="t" r="r" b="b"/>
            <a:pathLst>
              <a:path w="2631368" h="2075492">
                <a:moveTo>
                  <a:pt x="0" y="0"/>
                </a:moveTo>
                <a:lnTo>
                  <a:pt x="2631368" y="0"/>
                </a:lnTo>
                <a:lnTo>
                  <a:pt x="2631368" y="2075492"/>
                </a:lnTo>
                <a:lnTo>
                  <a:pt x="0" y="2075492"/>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9" name="TextBox 19"/>
          <p:cNvSpPr txBox="1"/>
          <p:nvPr/>
        </p:nvSpPr>
        <p:spPr>
          <a:xfrm>
            <a:off x="3966840" y="4797900"/>
            <a:ext cx="4258318" cy="269882"/>
          </a:xfrm>
          <a:prstGeom prst="rect">
            <a:avLst/>
          </a:prstGeom>
        </p:spPr>
        <p:txBody>
          <a:bodyPr wrap="square" lIns="0" tIns="0" rIns="0" bIns="0" rtlCol="0" anchor="t">
            <a:spAutoFit/>
          </a:bodyPr>
          <a:lstStyle/>
          <a:p>
            <a:pPr algn="ctr">
              <a:lnSpc>
                <a:spcPts val="2333"/>
              </a:lnSpc>
            </a:pPr>
            <a:r>
              <a:rPr lang="en-US" sz="1666" dirty="0">
                <a:solidFill>
                  <a:srgbClr val="FFFFFF"/>
                </a:solidFill>
                <a:latin typeface="Arial" panose="020B0604020202020204" pitchFamily="34" charset="0"/>
                <a:cs typeface="Arial" panose="020B0604020202020204" pitchFamily="34" charset="0"/>
              </a:rPr>
              <a:t>Choose any 5 skills that you are good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0896" y="1083142"/>
            <a:ext cx="10285304" cy="5440489"/>
          </a:xfrm>
          <a:custGeom>
            <a:avLst/>
            <a:gdLst/>
            <a:ahLst/>
            <a:cxnLst/>
            <a:rect l="l" t="t" r="r" b="b"/>
            <a:pathLst>
              <a:path w="15427956" h="8160734">
                <a:moveTo>
                  <a:pt x="0" y="0"/>
                </a:moveTo>
                <a:lnTo>
                  <a:pt x="15427956" y="0"/>
                </a:lnTo>
                <a:lnTo>
                  <a:pt x="15427956" y="8160734"/>
                </a:lnTo>
                <a:lnTo>
                  <a:pt x="0" y="816073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685800" y="69003"/>
            <a:ext cx="5580409" cy="915828"/>
          </a:xfrm>
          <a:prstGeom prst="rect">
            <a:avLst/>
          </a:prstGeom>
        </p:spPr>
        <p:txBody>
          <a:bodyPr lIns="0" tIns="0" rIns="0" bIns="0" rtlCol="0" anchor="t">
            <a:spAutoFit/>
          </a:bodyPr>
          <a:lstStyle/>
          <a:p>
            <a:pPr>
              <a:lnSpc>
                <a:spcPts val="8106"/>
              </a:lnSpc>
            </a:pPr>
            <a:r>
              <a:rPr lang="en-US" sz="4800" dirty="0">
                <a:solidFill>
                  <a:srgbClr val="FFFFFF"/>
                </a:solidFill>
                <a:latin typeface="Arial" panose="020B0604020202020204" pitchFamily="34" charset="0"/>
                <a:cs typeface="Arial" panose="020B0604020202020204" pitchFamily="34" charset="0"/>
              </a:rPr>
              <a:t>Skills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4888" y="2616201"/>
            <a:ext cx="7309913" cy="3156419"/>
          </a:xfrm>
          <a:prstGeom prst="rect">
            <a:avLst/>
          </a:prstGeom>
        </p:spPr>
        <p:txBody>
          <a:bodyPr vert="horz" wrap="square" lIns="0" tIns="16933" rIns="0" bIns="0" rtlCol="0">
            <a:spAutoFit/>
          </a:bodyPr>
          <a:lstStyle/>
          <a:p>
            <a:pPr marL="16933" marR="6773">
              <a:spcBef>
                <a:spcPts val="133"/>
              </a:spcBef>
            </a:pPr>
            <a:r>
              <a:rPr sz="6800" b="1" spc="-7" dirty="0">
                <a:solidFill>
                  <a:srgbClr val="FFFFFF"/>
                </a:solidFill>
                <a:latin typeface="Arial"/>
                <a:cs typeface="Arial"/>
              </a:rPr>
              <a:t>What</a:t>
            </a:r>
            <a:r>
              <a:rPr sz="6800" b="1" spc="-13" dirty="0">
                <a:solidFill>
                  <a:srgbClr val="FFFFFF"/>
                </a:solidFill>
                <a:latin typeface="Arial"/>
                <a:cs typeface="Arial"/>
              </a:rPr>
              <a:t> </a:t>
            </a:r>
            <a:r>
              <a:rPr lang="en-US" sz="6800" b="1" spc="-7" dirty="0">
                <a:solidFill>
                  <a:srgbClr val="FFFFFF"/>
                </a:solidFill>
                <a:latin typeface="Arial"/>
                <a:cs typeface="Arial"/>
              </a:rPr>
              <a:t>are you looking for in a future career?</a:t>
            </a:r>
            <a:endParaRPr sz="680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Neon wave particles on a black background">
            <a:extLst>
              <a:ext uri="{FF2B5EF4-FFF2-40B4-BE49-F238E27FC236}">
                <a16:creationId xmlns:a16="http://schemas.microsoft.com/office/drawing/2014/main" id="{FA4560BE-E4F1-4850-BC6E-E1C0175D7C82}"/>
              </a:ext>
            </a:extLst>
          </p:cNvPr>
          <p:cNvPicPr>
            <a:picLocks noChangeAspect="1"/>
          </p:cNvPicPr>
          <p:nvPr/>
        </p:nvPicPr>
        <p:blipFill rotWithShape="1">
          <a:blip r:embed="rId3"/>
          <a:srcRect t="9850" r="9847"/>
          <a:stretch/>
        </p:blipFill>
        <p:spPr>
          <a:xfrm>
            <a:off x="321" y="0"/>
            <a:ext cx="12191679" cy="6858000"/>
          </a:xfrm>
          <a:prstGeom prst="rect">
            <a:avLst/>
          </a:prstGeom>
        </p:spPr>
      </p:pic>
      <p:pic>
        <p:nvPicPr>
          <p:cNvPr id="9" name="Picture Placeholder 35" descr="A lady smiling in the office">
            <a:hlinkClick r:id="rId4" action="ppaction://hlinksldjump"/>
            <a:extLst>
              <a:ext uri="{FF2B5EF4-FFF2-40B4-BE49-F238E27FC236}">
                <a16:creationId xmlns:a16="http://schemas.microsoft.com/office/drawing/2014/main" id="{A02BC258-B498-4B71-A995-FB5E267B8184}"/>
              </a:ext>
            </a:extLst>
          </p:cNvPr>
          <p:cNvPicPr>
            <a:picLocks/>
          </p:cNvPicPr>
          <p:nvPr/>
        </p:nvPicPr>
        <p:blipFill rotWithShape="1">
          <a:blip r:embed="rId5" cstate="screen">
            <a:extLst>
              <a:ext uri="{28A0092B-C50C-407E-A947-70E740481C1C}">
                <a14:useLocalDpi xmlns:a14="http://schemas.microsoft.com/office/drawing/2010/main" val="0"/>
              </a:ext>
            </a:extLst>
          </a:blip>
          <a:srcRect t="10722" b="10722"/>
          <a:stretch/>
        </p:blipFill>
        <p:spPr>
          <a:xfrm>
            <a:off x="8922883"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0" name="Picture Placeholder 37">
            <a:hlinkClick r:id="rId6" action="ppaction://hlinksldjump"/>
            <a:extLst>
              <a:ext uri="{FF2B5EF4-FFF2-40B4-BE49-F238E27FC236}">
                <a16:creationId xmlns:a16="http://schemas.microsoft.com/office/drawing/2014/main" id="{2D5794EB-3A97-4A4E-8623-15CDAF2FF368}"/>
              </a:ext>
            </a:extLst>
          </p:cNvPr>
          <p:cNvPicPr>
            <a:picLocks/>
          </p:cNvPicPr>
          <p:nvPr/>
        </p:nvPicPr>
        <p:blipFill rotWithShape="1">
          <a:blip r:embed="rId7"/>
          <a:srcRect l="6819" t="38904" r="18065" b="28639"/>
          <a:stretch/>
        </p:blipFill>
        <p:spPr>
          <a:xfrm>
            <a:off x="6085875"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1" name="Picture Placeholder 39">
            <a:hlinkClick r:id="rId8" action="ppaction://hlinksldjump"/>
            <a:extLst>
              <a:ext uri="{FF2B5EF4-FFF2-40B4-BE49-F238E27FC236}">
                <a16:creationId xmlns:a16="http://schemas.microsoft.com/office/drawing/2014/main" id="{0E09CD5C-7000-4262-AA6B-AD396CC537B7}"/>
              </a:ext>
            </a:extLst>
          </p:cNvPr>
          <p:cNvPicPr>
            <a:picLocks/>
          </p:cNvPicPr>
          <p:nvPr/>
        </p:nvPicPr>
        <p:blipFill>
          <a:blip r:embed="rId9"/>
          <a:srcRect/>
          <a:stretch/>
        </p:blipFill>
        <p:spPr>
          <a:xfrm>
            <a:off x="8920644" y="371961"/>
            <a:ext cx="2386584" cy="1892808"/>
          </a:xfrm>
          <a:prstGeom prst="hexagon">
            <a:avLst/>
          </a:prstGeom>
          <a:solidFill>
            <a:schemeClr val="accent5"/>
          </a:solidFill>
          <a:effectLst>
            <a:outerShdw blurRad="50800" dist="38100" dir="2700000" algn="tl" rotWithShape="0">
              <a:prstClr val="black">
                <a:alpha val="40000"/>
              </a:prstClr>
            </a:outerShdw>
          </a:effectLst>
        </p:spPr>
      </p:pic>
      <p:sp>
        <p:nvSpPr>
          <p:cNvPr id="12" name="Text Placeholder 40">
            <a:extLst>
              <a:ext uri="{FF2B5EF4-FFF2-40B4-BE49-F238E27FC236}">
                <a16:creationId xmlns:a16="http://schemas.microsoft.com/office/drawing/2014/main" id="{AD419980-6F3B-4BA0-BD81-958D71F7478A}"/>
              </a:ext>
            </a:extLst>
          </p:cNvPr>
          <p:cNvSpPr txBox="1">
            <a:spLocks/>
          </p:cNvSpPr>
          <p:nvPr/>
        </p:nvSpPr>
        <p:spPr>
          <a:xfrm>
            <a:off x="381000"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Money</a:t>
            </a:r>
          </a:p>
        </p:txBody>
      </p:sp>
      <p:sp>
        <p:nvSpPr>
          <p:cNvPr id="13" name="Text Placeholder 42">
            <a:extLst>
              <a:ext uri="{FF2B5EF4-FFF2-40B4-BE49-F238E27FC236}">
                <a16:creationId xmlns:a16="http://schemas.microsoft.com/office/drawing/2014/main" id="{7C858F09-7306-413D-8ECB-64DDCE4D7848}"/>
              </a:ext>
            </a:extLst>
          </p:cNvPr>
          <p:cNvSpPr txBox="1">
            <a:spLocks/>
          </p:cNvSpPr>
          <p:nvPr/>
        </p:nvSpPr>
        <p:spPr>
          <a:xfrm>
            <a:off x="8954261" y="5903089"/>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Job Security</a:t>
            </a:r>
          </a:p>
        </p:txBody>
      </p:sp>
      <p:sp>
        <p:nvSpPr>
          <p:cNvPr id="15" name="Text Placeholder 44">
            <a:extLst>
              <a:ext uri="{FF2B5EF4-FFF2-40B4-BE49-F238E27FC236}">
                <a16:creationId xmlns:a16="http://schemas.microsoft.com/office/drawing/2014/main" id="{F4F73315-1FFE-4807-A37E-158579C6BC6D}"/>
              </a:ext>
            </a:extLst>
          </p:cNvPr>
          <p:cNvSpPr txBox="1">
            <a:spLocks/>
          </p:cNvSpPr>
          <p:nvPr/>
        </p:nvSpPr>
        <p:spPr>
          <a:xfrm>
            <a:off x="5964243"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Traveling</a:t>
            </a:r>
          </a:p>
        </p:txBody>
      </p:sp>
      <p:sp>
        <p:nvSpPr>
          <p:cNvPr id="16" name="Text Placeholder 46">
            <a:extLst>
              <a:ext uri="{FF2B5EF4-FFF2-40B4-BE49-F238E27FC236}">
                <a16:creationId xmlns:a16="http://schemas.microsoft.com/office/drawing/2014/main" id="{2BE78B0B-72BD-44F2-B2E1-C702EC77E2CF}"/>
              </a:ext>
            </a:extLst>
          </p:cNvPr>
          <p:cNvSpPr txBox="1">
            <a:spLocks/>
          </p:cNvSpPr>
          <p:nvPr/>
        </p:nvSpPr>
        <p:spPr>
          <a:xfrm>
            <a:off x="8507348" y="2647381"/>
            <a:ext cx="3303652"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Making an Impact</a:t>
            </a:r>
          </a:p>
        </p:txBody>
      </p:sp>
      <p:pic>
        <p:nvPicPr>
          <p:cNvPr id="17" name="Picture Placeholder 16" descr="Happy man standing in office">
            <a:hlinkClick r:id="rId10" action="ppaction://hlinksldjump"/>
            <a:extLst>
              <a:ext uri="{FF2B5EF4-FFF2-40B4-BE49-F238E27FC236}">
                <a16:creationId xmlns:a16="http://schemas.microsoft.com/office/drawing/2014/main" id="{3A8B4689-62F3-4A69-BB58-EEF83FCDF4EC}"/>
              </a:ext>
            </a:extLst>
          </p:cNvPr>
          <p:cNvPicPr>
            <a:picLocks/>
          </p:cNvPicPr>
          <p:nvPr/>
        </p:nvPicPr>
        <p:blipFill>
          <a:blip r:embed="rId11"/>
          <a:srcRect l="8050" r="8050"/>
          <a:stretch/>
        </p:blipFill>
        <p:spPr>
          <a:xfrm>
            <a:off x="3251106"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8" name="Picture Placeholder 37" descr="Pile of American dollar banknotes">
            <a:hlinkClick r:id="rId12" action="ppaction://hlinksldjump"/>
            <a:extLst>
              <a:ext uri="{FF2B5EF4-FFF2-40B4-BE49-F238E27FC236}">
                <a16:creationId xmlns:a16="http://schemas.microsoft.com/office/drawing/2014/main" id="{68953E66-4697-4433-9643-6700E8BDC511}"/>
              </a:ext>
            </a:extLst>
          </p:cNvPr>
          <p:cNvPicPr>
            <a:picLocks/>
          </p:cNvPicPr>
          <p:nvPr/>
        </p:nvPicPr>
        <p:blipFill>
          <a:blip r:embed="rId13"/>
          <a:srcRect/>
          <a:stretch/>
        </p:blipFill>
        <p:spPr>
          <a:xfrm>
            <a:off x="416337" y="378090"/>
            <a:ext cx="2382105" cy="1891088"/>
          </a:xfrm>
          <a:prstGeom prst="hexagon">
            <a:avLst/>
          </a:prstGeom>
          <a:solidFill>
            <a:schemeClr val="accent5"/>
          </a:solidFill>
          <a:effectLst>
            <a:outerShdw blurRad="50800" dist="38100" dir="2700000" algn="tl" rotWithShape="0">
              <a:prstClr val="black">
                <a:alpha val="40000"/>
              </a:prstClr>
            </a:outerShdw>
          </a:effectLst>
        </p:spPr>
      </p:pic>
      <p:pic>
        <p:nvPicPr>
          <p:cNvPr id="19" name="Picture Placeholder 35" descr="Woman holding white mug">
            <a:hlinkClick r:id="rId14" action="ppaction://hlinksldjump"/>
            <a:extLst>
              <a:ext uri="{FF2B5EF4-FFF2-40B4-BE49-F238E27FC236}">
                <a16:creationId xmlns:a16="http://schemas.microsoft.com/office/drawing/2014/main" id="{E803A20E-817C-4657-95C3-8BA2A56190D4}"/>
              </a:ext>
            </a:extLst>
          </p:cNvPr>
          <p:cNvPicPr>
            <a:picLocks/>
          </p:cNvPicPr>
          <p:nvPr/>
        </p:nvPicPr>
        <p:blipFill>
          <a:blip r:embed="rId15"/>
          <a:srcRect t="50" b="50"/>
          <a:stretch/>
        </p:blipFill>
        <p:spPr>
          <a:xfrm>
            <a:off x="3248865"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20" name="Picture Placeholder 37" descr="A hand holding a plant">
            <a:hlinkClick r:id="rId16" action="ppaction://hlinksldjump"/>
            <a:extLst>
              <a:ext uri="{FF2B5EF4-FFF2-40B4-BE49-F238E27FC236}">
                <a16:creationId xmlns:a16="http://schemas.microsoft.com/office/drawing/2014/main" id="{09193A03-6F4D-48D6-BF05-C7B099743CEC}"/>
              </a:ext>
            </a:extLst>
          </p:cNvPr>
          <p:cNvPicPr>
            <a:picLocks/>
          </p:cNvPicPr>
          <p:nvPr/>
        </p:nvPicPr>
        <p:blipFill>
          <a:blip r:embed="rId17"/>
          <a:srcRect t="10306" b="10306"/>
          <a:stretch/>
        </p:blipFill>
        <p:spPr>
          <a:xfrm>
            <a:off x="6085874" y="3830232"/>
            <a:ext cx="2382105" cy="1891088"/>
          </a:xfrm>
          <a:prstGeom prst="hexagon">
            <a:avLst/>
          </a:prstGeom>
          <a:solidFill>
            <a:schemeClr val="accent5"/>
          </a:solidFill>
          <a:effectLst>
            <a:outerShdw blurRad="50800" dist="38100" dir="2700000" algn="tl" rotWithShape="0">
              <a:prstClr val="black">
                <a:alpha val="40000"/>
              </a:prstClr>
            </a:outerShdw>
          </a:effectLst>
        </p:spPr>
      </p:pic>
      <p:sp>
        <p:nvSpPr>
          <p:cNvPr id="21" name="Text Placeholder 40">
            <a:extLst>
              <a:ext uri="{FF2B5EF4-FFF2-40B4-BE49-F238E27FC236}">
                <a16:creationId xmlns:a16="http://schemas.microsoft.com/office/drawing/2014/main" id="{CB9F3A45-961F-4DC9-B2EA-9683321F3797}"/>
              </a:ext>
            </a:extLst>
          </p:cNvPr>
          <p:cNvSpPr txBox="1">
            <a:spLocks/>
          </p:cNvSpPr>
          <p:nvPr/>
        </p:nvSpPr>
        <p:spPr>
          <a:xfrm>
            <a:off x="381000" y="5953126"/>
            <a:ext cx="2409825" cy="790573"/>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Teaching</a:t>
            </a:r>
          </a:p>
        </p:txBody>
      </p:sp>
      <p:sp>
        <p:nvSpPr>
          <p:cNvPr id="22" name="Text Placeholder 44">
            <a:extLst>
              <a:ext uri="{FF2B5EF4-FFF2-40B4-BE49-F238E27FC236}">
                <a16:creationId xmlns:a16="http://schemas.microsoft.com/office/drawing/2014/main" id="{AB03B102-CF94-4060-956D-D2A510046B14}"/>
              </a:ext>
            </a:extLst>
          </p:cNvPr>
          <p:cNvSpPr txBox="1">
            <a:spLocks/>
          </p:cNvSpPr>
          <p:nvPr/>
        </p:nvSpPr>
        <p:spPr>
          <a:xfrm>
            <a:off x="5771658" y="5952162"/>
            <a:ext cx="2963012" cy="52356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   Professional Growth</a:t>
            </a:r>
          </a:p>
        </p:txBody>
      </p:sp>
      <p:sp>
        <p:nvSpPr>
          <p:cNvPr id="23" name="Text Placeholder 46">
            <a:extLst>
              <a:ext uri="{FF2B5EF4-FFF2-40B4-BE49-F238E27FC236}">
                <a16:creationId xmlns:a16="http://schemas.microsoft.com/office/drawing/2014/main" id="{82BB0312-565D-4B95-A3E1-4FC6BFBFA72F}"/>
              </a:ext>
            </a:extLst>
          </p:cNvPr>
          <p:cNvSpPr txBox="1">
            <a:spLocks/>
          </p:cNvSpPr>
          <p:nvPr/>
        </p:nvSpPr>
        <p:spPr>
          <a:xfrm>
            <a:off x="2780564" y="2647381"/>
            <a:ext cx="3323188" cy="617301"/>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Owning a Business</a:t>
            </a:r>
          </a:p>
        </p:txBody>
      </p:sp>
      <p:pic>
        <p:nvPicPr>
          <p:cNvPr id="24" name="Picture Placeholder 37" descr="Group of standing people looking at whiteboard on classroom wall, man wearing glasses holding whiteboard marker and writing">
            <a:hlinkClick r:id="rId18" action="ppaction://hlinksldjump"/>
            <a:extLst>
              <a:ext uri="{FF2B5EF4-FFF2-40B4-BE49-F238E27FC236}">
                <a16:creationId xmlns:a16="http://schemas.microsoft.com/office/drawing/2014/main" id="{1BE715D5-A60B-4C9D-818B-B07D4F0A7D94}"/>
              </a:ext>
            </a:extLst>
          </p:cNvPr>
          <p:cNvPicPr>
            <a:picLocks/>
          </p:cNvPicPr>
          <p:nvPr/>
        </p:nvPicPr>
        <p:blipFill>
          <a:blip r:embed="rId19"/>
          <a:srcRect/>
          <a:stretch/>
        </p:blipFill>
        <p:spPr>
          <a:xfrm>
            <a:off x="414097" y="3830713"/>
            <a:ext cx="2386584" cy="1891088"/>
          </a:xfrm>
          <a:prstGeom prst="hexagon">
            <a:avLst/>
          </a:prstGeom>
          <a:solidFill>
            <a:schemeClr val="accent5"/>
          </a:solidFill>
          <a:effectLst>
            <a:outerShdw blurRad="50800" dist="38100" dir="2700000" algn="tl" rotWithShape="0">
              <a:prstClr val="black">
                <a:alpha val="40000"/>
              </a:prstClr>
            </a:outerShdw>
          </a:effectLst>
        </p:spPr>
      </p:pic>
      <p:sp>
        <p:nvSpPr>
          <p:cNvPr id="25" name="Text Placeholder 46">
            <a:extLst>
              <a:ext uri="{FF2B5EF4-FFF2-40B4-BE49-F238E27FC236}">
                <a16:creationId xmlns:a16="http://schemas.microsoft.com/office/drawing/2014/main" id="{DC38962C-3EE5-4B0C-BD05-E778AA8B707E}"/>
              </a:ext>
            </a:extLst>
          </p:cNvPr>
          <p:cNvSpPr txBox="1">
            <a:spLocks/>
          </p:cNvSpPr>
          <p:nvPr/>
        </p:nvSpPr>
        <p:spPr>
          <a:xfrm>
            <a:off x="3039261" y="5952163"/>
            <a:ext cx="2775009" cy="52356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Work/Life Harmony</a:t>
            </a:r>
          </a:p>
        </p:txBody>
      </p:sp>
      <p:sp>
        <p:nvSpPr>
          <p:cNvPr id="26" name="Arrow: Right 25">
            <a:hlinkClick r:id="rId4" action="ppaction://hlinksldjump"/>
            <a:extLst>
              <a:ext uri="{FF2B5EF4-FFF2-40B4-BE49-F238E27FC236}">
                <a16:creationId xmlns:a16="http://schemas.microsoft.com/office/drawing/2014/main" id="{D0AEC588-4D74-43E8-AA95-58CE25337B3E}"/>
              </a:ext>
            </a:extLst>
          </p:cNvPr>
          <p:cNvSpPr/>
          <p:nvPr/>
        </p:nvSpPr>
        <p:spPr>
          <a:xfrm rot="10800000"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1669002"/>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1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A5DC653BE3A04589BCDCDDD42111DA" ma:contentTypeVersion="14" ma:contentTypeDescription="Create a new document." ma:contentTypeScope="" ma:versionID="4051d4a6337aa06057e012ca788826d2">
  <xsd:schema xmlns:xsd="http://www.w3.org/2001/XMLSchema" xmlns:xs="http://www.w3.org/2001/XMLSchema" xmlns:p="http://schemas.microsoft.com/office/2006/metadata/properties" xmlns:ns2="e9a585e3-acef-44d1-a52d-5ec91c4cb6b0" xmlns:ns3="bdf91d3c-1e2b-4770-85e1-fec3c6906b67" targetNamespace="http://schemas.microsoft.com/office/2006/metadata/properties" ma:root="true" ma:fieldsID="191ad713b8c96dc4d1e4ea3683a2cea7" ns2:_="" ns3:_="">
    <xsd:import namespace="e9a585e3-acef-44d1-a52d-5ec91c4cb6b0"/>
    <xsd:import namespace="bdf91d3c-1e2b-4770-85e1-fec3c6906b6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85e3-acef-44d1-a52d-5ec91c4cb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f730754-38f1-4b10-b031-dd3aefb5ddc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f91d3c-1e2b-4770-85e1-fec3c6906b6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90d0a7-d70d-42dc-a1c4-f0a34b72ffa6}" ma:internalName="TaxCatchAll" ma:showField="CatchAllData" ma:web="bdf91d3c-1e2b-4770-85e1-fec3c6906b6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85e3-acef-44d1-a52d-5ec91c4cb6b0">
      <Terms xmlns="http://schemas.microsoft.com/office/infopath/2007/PartnerControls"/>
    </lcf76f155ced4ddcb4097134ff3c332f>
    <TaxCatchAll xmlns="bdf91d3c-1e2b-4770-85e1-fec3c6906b67" xsi:nil="true"/>
    <MediaServiceKeyPoints xmlns="e9a585e3-acef-44d1-a52d-5ec91c4cb6b0" xsi:nil="true"/>
  </documentManagement>
</p:properties>
</file>

<file path=customXml/itemProps1.xml><?xml version="1.0" encoding="utf-8"?>
<ds:datastoreItem xmlns:ds="http://schemas.openxmlformats.org/officeDocument/2006/customXml" ds:itemID="{B745BAF8-1616-4A99-9416-60E6A5B8A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585e3-acef-44d1-a52d-5ec91c4cb6b0"/>
    <ds:schemaRef ds:uri="bdf91d3c-1e2b-4770-85e1-fec3c6906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e9a585e3-acef-44d1-a52d-5ec91c4cb6b0"/>
    <ds:schemaRef ds:uri="bdf91d3c-1e2b-4770-85e1-fec3c6906b67"/>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{BBCBAD1C-170C-4EB6-8A31-A8427978194D}tf33713516_win32</Template>
  <TotalTime>21431</TotalTime>
  <Words>3241</Words>
  <Application>Microsoft Office PowerPoint</Application>
  <PresentationFormat>Widescreen</PresentationFormat>
  <Paragraphs>361</Paragraphs>
  <Slides>34</Slides>
  <Notes>34</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-apple-system</vt:lpstr>
      <vt:lpstr>Arial</vt:lpstr>
      <vt:lpstr>ArialMT</vt:lpstr>
      <vt:lpstr>Calibri</vt:lpstr>
      <vt:lpstr>Georgia</vt:lpstr>
      <vt:lpstr>Gill Sans MT</vt:lpstr>
      <vt:lpstr>Merriweather Sans</vt:lpstr>
      <vt:lpstr>Roboto</vt:lpstr>
      <vt:lpstr>Segoe UI</vt:lpstr>
      <vt:lpstr>Walbaum Display</vt:lpstr>
      <vt:lpstr>3DFloatVTI</vt:lpstr>
      <vt:lpstr>1_Office Theme</vt:lpstr>
      <vt:lpstr>Let’s Talk Business</vt:lpstr>
      <vt:lpstr>At the heart of every business is…</vt:lpstr>
      <vt:lpstr>Money!</vt:lpstr>
      <vt:lpstr>Name</vt:lpstr>
      <vt:lpstr>When I was in school…</vt:lpstr>
      <vt:lpstr>PowerPoint Presentation</vt:lpstr>
      <vt:lpstr>PowerPoint Presentation</vt:lpstr>
      <vt:lpstr>PowerPoint Presentation</vt:lpstr>
      <vt:lpstr>PowerPoint Presentation</vt:lpstr>
      <vt:lpstr>Accounting is money.</vt:lpstr>
      <vt:lpstr>Follow your passion.</vt:lpstr>
      <vt:lpstr>Travel the world.</vt:lpstr>
      <vt:lpstr>Make an impact.</vt:lpstr>
      <vt:lpstr>Share your knowledge.</vt:lpstr>
      <vt:lpstr>Make it balance.</vt:lpstr>
      <vt:lpstr>Grow professionally.</vt:lpstr>
      <vt:lpstr>Feel secure.</vt:lpstr>
      <vt:lpstr>Accountants work with data and people. They drive business decisions and strategy.</vt:lpstr>
      <vt:lpstr>What does my role in accounting  look like?</vt:lpstr>
      <vt:lpstr>Accountants work in all types of organizations</vt:lpstr>
      <vt:lpstr>Accountants have many </vt:lpstr>
      <vt:lpstr>CPA or  accountant?  </vt:lpstr>
      <vt:lpstr>Could accounting be right for you?</vt:lpstr>
      <vt:lpstr>Questions?</vt:lpstr>
      <vt:lpstr>Student Resources</vt:lpstr>
      <vt:lpstr>Thank you</vt:lpstr>
      <vt:lpstr>Optional Activities</vt:lpstr>
      <vt:lpstr>Quiz: What kind of accountant are you?</vt:lpstr>
      <vt:lpstr>PowerPoint Presentation</vt:lpstr>
      <vt:lpstr>Rerunning Shark Tank</vt:lpstr>
      <vt:lpstr>PowerPoint Presentation</vt:lpstr>
      <vt:lpstr>Mapping Connections Activity</vt:lpstr>
      <vt:lpstr>Forensic Accounting Activity</vt:lpstr>
      <vt:lpstr>Mix and Match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Christin Hunter</dc:creator>
  <cp:lastModifiedBy>Tabitha McDonald</cp:lastModifiedBy>
  <cp:revision>141</cp:revision>
  <dcterms:created xsi:type="dcterms:W3CDTF">2022-07-20T13:41:02Z</dcterms:created>
  <dcterms:modified xsi:type="dcterms:W3CDTF">2024-10-01T20:38:16Z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0x01010002A5DC653BE3A04589BCDCDDD42111DA</vt:lpwstr>
  </property>
  <property fmtid="{D5CDD505-2E9C-101B-9397-08002B2CF9AE}" pid="3" name="MediaServiceImageTags">
    <vt:lpwstr/>
  </property>
</Properties>
</file>